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11" autoAdjust="0"/>
    <p:restoredTop sz="94660"/>
  </p:normalViewPr>
  <p:slideViewPr>
    <p:cSldViewPr>
      <p:cViewPr varScale="1">
        <p:scale>
          <a:sx n="86" d="100"/>
          <a:sy n="86"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8450AA75-2DB2-41C7-85AB-5A3DBE57F8BF}" type="datetimeFigureOut">
              <a:rPr lang="es-GT" smtClean="0"/>
              <a:pPr/>
              <a:t>21/07/2015</a:t>
            </a:fld>
            <a:endParaRPr lang="en-US"/>
          </a:p>
        </p:txBody>
      </p:sp>
      <p:sp>
        <p:nvSpPr>
          <p:cNvPr id="19" name="18 Marcador de pie de página"/>
          <p:cNvSpPr>
            <a:spLocks noGrp="1"/>
          </p:cNvSpPr>
          <p:nvPr>
            <p:ph type="ftr" sz="quarter" idx="11"/>
          </p:nvPr>
        </p:nvSpPr>
        <p:spPr/>
        <p:txBody>
          <a:bodyPr/>
          <a:lstStyle/>
          <a:p>
            <a:endParaRPr lang="en-US"/>
          </a:p>
        </p:txBody>
      </p:sp>
      <p:sp>
        <p:nvSpPr>
          <p:cNvPr id="27" name="26 Marcador de número de diapositiva"/>
          <p:cNvSpPr>
            <a:spLocks noGrp="1"/>
          </p:cNvSpPr>
          <p:nvPr>
            <p:ph type="sldNum" sz="quarter" idx="12"/>
          </p:nvPr>
        </p:nvSpPr>
        <p:spPr/>
        <p:txBody>
          <a:bodyPr/>
          <a:lstStyle/>
          <a:p>
            <a:fld id="{E4D0BC54-D72C-4E89-B4A7-0AE7B8CA1160}"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50AA75-2DB2-41C7-85AB-5A3DBE57F8BF}" type="datetimeFigureOut">
              <a:rPr lang="es-GT" smtClean="0"/>
              <a:pPr/>
              <a:t>21/07/2015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4D0BC54-D72C-4E89-B4A7-0AE7B8CA1160}"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50AA75-2DB2-41C7-85AB-5A3DBE57F8BF}" type="datetimeFigureOut">
              <a:rPr lang="es-GT" smtClean="0"/>
              <a:pPr/>
              <a:t>21/07/2015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4D0BC54-D72C-4E89-B4A7-0AE7B8CA1160}"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50AA75-2DB2-41C7-85AB-5A3DBE57F8BF}" type="datetimeFigureOut">
              <a:rPr lang="es-GT" smtClean="0"/>
              <a:pPr/>
              <a:t>21/07/2015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4D0BC54-D72C-4E89-B4A7-0AE7B8CA1160}"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450AA75-2DB2-41C7-85AB-5A3DBE57F8BF}" type="datetimeFigureOut">
              <a:rPr lang="es-GT" smtClean="0"/>
              <a:pPr/>
              <a:t>21/07/2015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4D0BC54-D72C-4E89-B4A7-0AE7B8CA1160}"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450AA75-2DB2-41C7-85AB-5A3DBE57F8BF}" type="datetimeFigureOut">
              <a:rPr lang="es-GT" smtClean="0"/>
              <a:pPr/>
              <a:t>21/07/2015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4D0BC54-D72C-4E89-B4A7-0AE7B8CA1160}"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8450AA75-2DB2-41C7-85AB-5A3DBE57F8BF}" type="datetimeFigureOut">
              <a:rPr lang="es-GT" smtClean="0"/>
              <a:pPr/>
              <a:t>21/07/2015</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E4D0BC54-D72C-4E89-B4A7-0AE7B8CA1160}"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450AA75-2DB2-41C7-85AB-5A3DBE57F8BF}" type="datetimeFigureOut">
              <a:rPr lang="es-GT" smtClean="0"/>
              <a:pPr/>
              <a:t>21/07/2015</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E4D0BC54-D72C-4E89-B4A7-0AE7B8CA1160}"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50AA75-2DB2-41C7-85AB-5A3DBE57F8BF}" type="datetimeFigureOut">
              <a:rPr lang="es-GT" smtClean="0"/>
              <a:pPr/>
              <a:t>21/07/2015</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E4D0BC54-D72C-4E89-B4A7-0AE7B8CA1160}"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450AA75-2DB2-41C7-85AB-5A3DBE57F8BF}" type="datetimeFigureOut">
              <a:rPr lang="es-GT" smtClean="0"/>
              <a:pPr/>
              <a:t>21/07/2015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4D0BC54-D72C-4E89-B4A7-0AE7B8CA1160}"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450AA75-2DB2-41C7-85AB-5A3DBE57F8BF}" type="datetimeFigureOut">
              <a:rPr lang="es-GT" smtClean="0"/>
              <a:pPr/>
              <a:t>21/07/2015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a:xfrm>
            <a:off x="8077200" y="6356350"/>
            <a:ext cx="609600" cy="365125"/>
          </a:xfrm>
        </p:spPr>
        <p:txBody>
          <a:bodyPr/>
          <a:lstStyle/>
          <a:p>
            <a:fld id="{E4D0BC54-D72C-4E89-B4A7-0AE7B8CA1160}" type="slidenum">
              <a:rPr lang="en-US" smtClean="0"/>
              <a:pPr/>
              <a:t>‹Nº›</a:t>
            </a:fld>
            <a:endParaRPr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50AA75-2DB2-41C7-85AB-5A3DBE57F8BF}" type="datetimeFigureOut">
              <a:rPr lang="es-GT" smtClean="0"/>
              <a:pPr/>
              <a:t>21/07/2015</a:t>
            </a:fld>
            <a:endParaRPr lang="en-U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4D0BC54-D72C-4E89-B4A7-0AE7B8CA1160}" type="slidenum">
              <a:rPr lang="en-US" smtClean="0"/>
              <a:pPr/>
              <a:t>‹Nº›</a:t>
            </a:fld>
            <a:endParaRPr lang="en-U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gt/url?sa=i&amp;rct=j&amp;q=&amp;esrc=s&amp;source=images&amp;cd=&amp;cad=rja&amp;uact=8&amp;ved=&amp;url=http://subhrajyoti.site40.net/50/pruebas-de-seleccion-y-test-psicotecnicos.html&amp;ei=K3StVdvTGITTesXIoegD&amp;bvm=bv.98197061,d.dmo&amp;psig=AFQjCNEDcCfrxAuenREkgKFIizWnifcpTA&amp;ust=1437517227720398"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oogle.com.gt/url?sa=i&amp;rct=j&amp;q=&amp;esrc=s&amp;source=images&amp;cd=&amp;cad=rja&amp;uact=8&amp;ved=0CAcQjRxqFQoTCNOLwKfg6sYCFQj3HgodSOMAog&amp;url=http://www.fabfurnish.com/glossary/&amp;ei=a3WtVZOqIIjue8jGg5AK&amp;bvm=bv.98197061,d.dmo&amp;psig=AFQjCNF5KCqnG6wyIEnzdirSY8gHcin3bQ&amp;ust=143751750801331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www.slideshare.net/totalpeople/assessor-training-201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GT" dirty="0"/>
              <a:t/>
            </a:r>
            <a:br>
              <a:rPr lang="es-GT" dirty="0"/>
            </a:br>
            <a:endParaRPr lang="en-US" dirty="0"/>
          </a:p>
        </p:txBody>
      </p:sp>
      <p:sp>
        <p:nvSpPr>
          <p:cNvPr id="3" name="2 Subtítulo"/>
          <p:cNvSpPr>
            <a:spLocks noGrp="1"/>
          </p:cNvSpPr>
          <p:nvPr>
            <p:ph type="subTitle" idx="1"/>
          </p:nvPr>
        </p:nvSpPr>
        <p:spPr>
          <a:xfrm>
            <a:off x="642910" y="3214686"/>
            <a:ext cx="3786214" cy="3286148"/>
          </a:xfrm>
        </p:spPr>
        <p:style>
          <a:lnRef idx="1">
            <a:schemeClr val="accent3"/>
          </a:lnRef>
          <a:fillRef idx="3">
            <a:schemeClr val="accent3"/>
          </a:fillRef>
          <a:effectRef idx="2">
            <a:schemeClr val="accent3"/>
          </a:effectRef>
          <a:fontRef idx="minor">
            <a:schemeClr val="lt1"/>
          </a:fontRef>
        </p:style>
        <p:txBody>
          <a:bodyPr/>
          <a:lstStyle/>
          <a:p>
            <a:endParaRPr lang="en-US" dirty="0" smtClean="0"/>
          </a:p>
          <a:p>
            <a:endParaRPr lang="en-US" dirty="0" smtClean="0"/>
          </a:p>
          <a:p>
            <a:r>
              <a:rPr lang="en-US" dirty="0" err="1" smtClean="0">
                <a:solidFill>
                  <a:schemeClr val="bg1"/>
                </a:solidFill>
              </a:rPr>
              <a:t>Cinthya</a:t>
            </a:r>
            <a:r>
              <a:rPr lang="en-US" dirty="0" smtClean="0">
                <a:solidFill>
                  <a:schemeClr val="bg1"/>
                </a:solidFill>
              </a:rPr>
              <a:t> Canton </a:t>
            </a:r>
            <a:r>
              <a:rPr lang="en-US" dirty="0" err="1" smtClean="0">
                <a:solidFill>
                  <a:schemeClr val="bg1"/>
                </a:solidFill>
              </a:rPr>
              <a:t>Mencos</a:t>
            </a:r>
            <a:endParaRPr lang="en-US" dirty="0" smtClean="0">
              <a:solidFill>
                <a:schemeClr val="bg1"/>
              </a:solidFill>
            </a:endParaRPr>
          </a:p>
          <a:p>
            <a:r>
              <a:rPr lang="en-US" dirty="0" smtClean="0">
                <a:solidFill>
                  <a:schemeClr val="bg1"/>
                </a:solidFill>
              </a:rPr>
              <a:t>Evaluation Techniques</a:t>
            </a:r>
          </a:p>
          <a:p>
            <a:r>
              <a:rPr lang="en-US" dirty="0" smtClean="0">
                <a:solidFill>
                  <a:schemeClr val="bg1"/>
                </a:solidFill>
              </a:rPr>
              <a:t>5076-14-8860</a:t>
            </a:r>
          </a:p>
          <a:p>
            <a:r>
              <a:rPr lang="en-US" dirty="0" smtClean="0">
                <a:solidFill>
                  <a:schemeClr val="bg1"/>
                </a:solidFill>
              </a:rPr>
              <a:t>July,2015.</a:t>
            </a:r>
            <a:endParaRPr lang="en-US" dirty="0">
              <a:solidFill>
                <a:schemeClr val="bg1"/>
              </a:solidFill>
            </a:endParaRPr>
          </a:p>
        </p:txBody>
      </p:sp>
      <p:sp>
        <p:nvSpPr>
          <p:cNvPr id="20482" name="AutoShape 2" descr="data:image/jpeg;base64,/9j/4AAQSkZJRgABAQAAAQABAAD/2wCEAAkGBxQTEhUUEhQWFRUXGR8bGBYYFx4eIBgcHxoXGCAhHx0iHSghHx8sHx0cIzEiJykrLi4uFx8zODMsNygtLisBCgoKDQ0OGxAQGy8mICA0LC84NTc3NzQ1NDYrKywsNzQ3LTI3MDQtLCw0LCwxNi8tLzEtNy8sLDQ0MCsvLCw0LP/AABEIAKcBLwMBIgACEQEDEQH/xAAcAAEAAwADAQEAAAAAAAAAAAAABQYHAQMECAL/xABBEAACAQMCAwYEAwYEBQQDAAABAgMABBEFEgYhMQcTIkFRYRQycYFCYpEjUnKhscEVM1PRQ2OCkvAIFqLhJCbC/8QAGgEBAAIDAQAAAAAAAAAAAAAAAAMEAQIFBv/EADERAAIBAgQEBAMJAQAAAAAAAAABAgMRBCExQQUSUWEicYGREyPwMkJSobHB0eHxFP/aAAwDAQACEQMRAD8A3GlKUApSlAeHWtLS5haKToehHVSOYI9waybjO3aG7i82CsuemcCtnrJ+OhLPqa29uF37fmbouRknP0FVsVG8Dt8ErONVpvwpNsyqU1auH+G/iIo1Y4j3b39W9AP96iNa4fuokmlkClY5miYg8yRjLAYHhycVf+AvHbREDr/bw/2qLDU7OzOjxbHxnS5qLvmaPodgsca7QBgAAegqUrqtlwo+ldtXjyYpSlAee/vY4Y2kmdY41GWZjgAVgHaN2vyXJa30/dHCfCZRkPJ5YXzUH9T7Vv2oWEU6GOaNZEbqrgEH7GqUvZbawXAubELDKvRZF7yPP8JIKn0IPLNAUnso068hJFxfSWhP+VbSrnf0IOJBjHshz9K1q1vbpGCzwo6n/jwsNoHqyMQVH0LV0RTTSnuL2zVlbP7RCskR+obDr+h+tQXa9xCLDTWSLCvKO5iA/CMeIj6L/MigLZpGvW10CbeeOXBwQrAkfUdRUlXzL2F6EZr74hzththuZs4BY8lBPp1J+lbndccW+SlsJLyQctluu4Z95OSL92oCz0ryaXcSSRhpYjC56xlg2PuOVeiOVW+Ug+XI5oD90pSgFKUoBSlKAUpSgFKUoBSlKAUpSgFKUoBSlKAUpSgFKVwaA5qoa/ojJex38YyFQrMoODtGSGX1Plj6Vb64ZQQQeh61iUUySlVlTba3VvRmFak8t61xFbpJlpnZgxBVA7dc+uB0rTuEOG1t4Y067RjPqfM/rUjovDkFqJBEp/aNuYk5OfIfQelSwFaQjbXUlr1YPwU/s699DmlCaq9xxYZJ+5sYfiSp/avu2xp7b8EFvYVu5JakdOjOpflWn1qWilQ8fEMYO2dWt39JRhSfaQeA/rmpdWBGRzFE0zWVOUdUc0pSsmgqD4o4StL9Qt1EH252tkhlzjOCPoP0qcpQFE0HsnsLYMCJJlJzslclPbKDCtj3Br1Xmp3ibodP00KE5B5nSOM/wquS38quNKAyTXL1lt5ZdVurhZFQkWiqYI2byVXXJk5/n+1Zl2Qm5k1OGOGaSNSxeUKxwUXmcjoc8hz9a+h+OeFE1K2+HkkeMbgwKY6jOMgjmOfSqXwXwJJovxdyQbxigWJIlw5GSSCD0/D0J6UBoPEevwWULTXDhEHQebH0UeZqN4X48sb/AAtvMO8P/Cbwv7+E9ftmvnfXLvUNYvxG8b98ThIMFRCvuD0A82PX9BW9dnPZ9DpkeeUlyw8cpHT8q+i/1oC6UrxaxqsVrC807hI0GSx/oPUnyFZ/w720WdxN3TxyxFm2xnbvDZOByXmD9qA02lKUApSlAKUpQClKUApSlAKUpQClKUApSlAKUpQClKUApVV4g4u2S/C2UfxN4eqA+CEH8UrfhHt1Nemza/hRe/EV0cePuh3bA/lDEq4+6mgIHXri4uLgwXLNZWY/FnnP7d4PCg9s5+vlxxrePp0FuNOARcnKqgZWGAck46588+dW201iGYmMna/nDIu1v+09R7jIrrk0BFObd2gb0Tmh+qHK/pg+9RSg7Oz1OlRxdNSjzR8Mdtnlq97+/oRVvxnbyxqDHNKSo3Ktu7DOOY5rjFedCAc2sF7AfQRr3Z+sbPgfbFTXxlzD/mwiVf8AUg6/eMnP/aT9KiL/AIjmuXNvp6EMP8y4kUhYs+gIBLe1Yb6s2pxTb+HG0d25XXrkvzVzi04ykW4W1uLdzI3NWjAJx6sm4lf1NXBGyM8x9Rionh7h6O1UlcvK/OSZ+bOfc+Q9qmK3gpJZlXFToyl8pWX697bClflnA6kCuQa3KpzSlKAUpSgI7U9EguMGWNSw+Vxydf4XGGH2NeWz0y4hddlyZIc80mXcyj8sgIP/AHA/WpulAfO/b6L74rMob4MAdyVzszjnu/PnPXy6VfuyXs6iso0uZdstzIoIYc1jUjOF9/Vq0aeBXUq6hlPVWGQfsag04Tij5Wsk1qP3Yn8H2Rwyj7AUBxxjxXHYxr4TLPIdsEC/NI308lHma9XCy3Yt1N8yNMxLEIuAgPML749arV3oElnN8RbW8l/dyDb8RcTKBEPpgbR/CtRl5pt9I5OryTG38ksciMD0kx+2+4yMelAXpeI7QzdwLmHvv9PvFz+mevtUrXyDx3NA19N8GiJApCxhBgEKAM+uScnNfU3C9k8NjBFnMiwqMuScttHXz60BMUqp3nGYsyi6ki2+84SVG3xsR+jr9xj3qy2V7HMgeJ1kQ9GUgg/cUB30pSgFKUoBSlKAUpSgFKUoBSlQ3EvEsNmgMhLSPyihQZeVvRV/v0FATNU7jl75mSKHdDasP21xCN8qj0VMZH8Q3H2Fdukx6pJunleGHdjZaFNwVfzyA53nzxkD0NSC8Qd2dt3G1uf3/miP0kHT/rC0B+eD7Gzhh22OwrnLsDlmbzMhPiLfWp6ou80eCciTGHx4Zom2tj+Neo9jkV0bbyHoVuk9DhJR9/kb/wCNASV9YRTLtlRXHowzj6eh9xUJqamyjaYXQSFBkpcEuo9lfO8ewy30rq1XjmGFQO7mNwx2pa92RI7eg8tvqwJHvXk0rheW5kW61Uq8indFajnFb+h/PJ+Y9PKgJ3hbWWu4FmaCSDd0V+rD94eeD5ZAPtUsBXNeHXNWitIJLidtscYyxxk9cch5nNAe6ofi7U3trSWaJdzqOXtk4yfYdftX60DiS1vU32sySjzAPiX6qeY+4qVZQQQRkHqKxJNqyJKUoxmpSV0msuphGgaXd6nOd0rlRzkkYnC+wHTPsKvOtadBplsXS4nSXHg/aE72/gPhx68qnf8A2sIizWUrWxfmygBkJ9dp6fYiqpfdmtxPLvnvA5PVihzj0AzgVRVGUI5K8nuenlxChiqqc6ihSjbw2zfZ5W/rYmuz3jBr0PHKoEkYB3L0YHl08jVzrHNf1aPTg9nYhhJy76dvmJxnC+nI9fLNWDgzULuGA3OoT7bcDwrIMu3pg9foOZNSUq9vBLNrVlTH8MUk8TSSjGTXLF6vyWeuy6Gh0qn6D2h21zIItsiOxwoK5B+4zj71ZTqcIYKZY9xGQN45/wA6sRqRkrpnHrYSvRlyVINM9dK4Bz0rmtyuKUpQCuGGRXNKAxjUew/F1HLBcb4u9VpI5R4tu8M2GHI8s9RWl8YcUQ6dbtPOeXREHV28lH+/kKnK6bu1SVSkqK6HqrAEH7GgPknX9butVvA7AvJIdsUS8woJ5Ko/qfvW8cCdma2dsA8sq3LeJpIpCoQ4+UD5WA89wOasOicDWNpO1xbwLHIwxyzhR57Qflz54rzdpGt3VraM1nbvNK2RuUZEQ/eK9SfQAUBCcSdpkWmSJbTM13KOcjoFUxr+HcByL+wx9ulW7hfia3v4u9tmLKDg5UqQfTn/AGr5q4I4PuNVu2ViwUNuuJmHMZOSOfVz/LrV8417SP8ADm/w/S40RYPC0jDPixzCjzPqx880BuVKyDsz1fXL4GZpYlt88mli+c+YUKQce+f1q3XPHkVrdLZ3+2KR1DJIpzGwJI555ocjz5e9AXGlcA1zQClKUApXTd3SRIzyMERRksxwAKrGm8S3N05e1tgbVekkrFGmP/LGPl9z1oD38Y6ncwQ5tYO9djjd+GIH8bKPEwHXArw8G6HApNyZhd3T/PO3Vfyqv/DUfu/rUvba9GWCSboZD+CQYz/Cflb7Gv3faJFKd+CknlLGdrfqOv0ORQElXDDPI8xUMDdw9cXSeowkgH0+Vv8A416LXXYHzl9jKMskngZR6kHy9xyoDok4fRSWtna3Y88J8hP5oz4T9sH3qN0zism8Ni6iWRVy80GSie0gPyMfTLVH3GsXGpsYdPYw2oOJb3HNvVYAep/P0HlVp0HQ4bOIRQJtXqT1Zz5szdWY+poCRKjrjp0rmlKAVhn/AKiuJ/8AKsIz/wAyXH6Ip/mf0rc6pnF3ZlY37GSRGjmPWWM4J6DmDkHkPTNAUjsRsILCze/u5EiM/hjLnH7NT5Dqct6egq+Q8WT3LgWNk7xZ5zznuUI89oKl29vCK9HD/AllaBe7i3uowJJSXYD0UtyUeygCsk7R+NdVbUmsoC9uN4SJEGDJnADFupB9uQoD6AHvXNY/LdXmlWDy3M95LdgeFSokhz9cHw+pJU+lXXgnjEXeni9nUQAbt5J8PhOCwJ8qAltX4dtrnnPErH97of1HOqjxZ2fSzkGG4YqvyxTMxC+XJuf9Kumk61b3K7reaOUflYH9R1H3r31HOlCeqLuG4hicPJOEtOua9np6GdT2keiWneKnfXEh2mQjkpxn7L7edUnhvhubUZmb5Uzl5NvIE88KPX2reJoVdSrqGU9QRkH7VDTcMxCKWO33W5kGMxsQFPXIXOB9sVBUw12vwrY6mF426cJtr5s39t55eXboiFseJbTT1FnNJ44+RKRtjnzGevPB51a7DU4pv8tw3qOhH1B5isw4s4bbuN0yS/ExjHfIDIs4HTdjmrY8yOXqa/PB1zNeukUxkR4PElwq4OBgFHJHMH+1YjWlGXI15G9bh1CrQeIhN3V+Z/uklmn53XQ1ylZbxf2hyxTtHavGyLjLbM4I6jOcN9cVZuBNfuLpW+JRUIAK4VlLA/i58sfQ1NGvCU+RHOrcJxFGgq87Wfv7FspSlTHMFKUoBSlKA/CRKMkADPM4HU+/rWSdo3ZIbi4N3anJdg00BON/TJRugJHkeWfMVr1KAomu8fWmnWwURSqyKFjgMTLzA5AtjbgeZBP3r56uZLvVbxnCtNPK3RRyUdAPRVAr6+kjDDDAEehGa6PhQiMIVSNiDg7RjPkSBjPOgM14p4in06xg0+1JnvxANzKN3dIi+Jz9gQM+ma6ex/tKmvpWtbsoZNm6N1G0vj5gR0zjB5Y86t3BXB/wglluHFxdTsTNMR1HkoB6Ljy/2FYJxZYSaNq+6HICOJYvdGJyv06rQH1KTXNZZq+uNrckdlYuVtdqyXk6+QPMRKf3vX/6NabaWyxosaZ2ooUZOeQGBzPM0BULXh2a+dZ9TwEB3RWanKL6GQ/jb26CroigAADAHQDyqGOkSRc7WUgf6UuWT7H5l+xI9q5TXdh23UZgP73zRn6OOn/UBQEndWqSLtkVXU+TAEVF/wCDyRc7WUqP9KTLp9j8y/Y49qmI5AwBUgg9CDmoLibimO12xqpmuZP8uBObMfU/ur6k0B+pOI1hKreL8OWYKrlgUZj0AbyPsQKkNT0qC4TbPEkqnyZQar2h8LyPILvUmE1x1SMf5dv7KPNvzGrdQHXbwKihEUKqjAUDAA9hXZSlAQMvE8DXMllE5NyqZxsYqpI5ZYDA8utYJpmvz2uqMutPdFckHErqFJPJwFIyv0re73h3Fwbu2YRXDKFfIysqjoHHXI/eHP61Su1TRLy/txELBGmVgVmSVcKPMDOG5+hoCZ1nXDZ2q3trM11bkr+yJLlgTjwSDxAgc8NkcvKrraTiRFcAgMoYA8iMjPP3rHuz8nQYHGrTLGsxBigBLkY+Y4HIeVWTR+M1uriRor+IW4A2J3DbgfPex5fpQGhVH6rosFzt76JXKHKN0ZCOhVhzU+4NU9O1ezS6NtPIvliePnGSfI+akefUe9X4SDG7IxjOfLHrQERcaDvKbri4KoQQgcAHHkxChmHsTWP9q1hq91MlslqyWm7EaQkFGOeTSEdPXBAAreFYEZByPauaAzHhnsoFpasY5dt86EGfLYTPkoVh+vt9q8Gp8V3mhQ26X0gvnldieZBWMBcYYjxHJ8x51pOq6lJC8eIGkibO90OWjPl+zxlgfUdPSsp7T+HbzWLqH4SB1iijIMkw7sbi2TgHxHkB5UBqPCPEcd/bLcxK6qxIw4wcg4PQkEZ86mao/C/CF3BaxW0l4I0jXG23QAtzJOZGyfPyAq1aTpSW6lUMhyckySM5J+rE/wAqA91dF7aiSN42yA6lTg4PMY5Gvzf38cCGSaRY0HVnIAH3NVkdp+lbtvxkefXDY/XbihlNp3RC6b2adxcq5Kzwg/Kx2ke55ENj05V4OJ+LriWVrNrZky+1AsjI554BB6YP6Vpmm6rDcLvglSVfVGB/pX6vtNimAEsaPjpuUHH0PlVd4e0bQdjsU+LOdVVMVHnaVltbvZZGY63xFJYhEiWSKbkSjT98hH5gTkH6Yq6cFcTm9gaR4zGUOGP4TyzkH+vpUBxF2ZJJIZLd9hJy0bZwfo3Ufzrw9oV1cQwJawQNFAFG905g8uagjy9ScE1CnUptyloti/KngsbCnSo2+JJ5yeVuurd+2b8zSbO9jlXdE6uvqrAj+Veisi4T4da1hN9cTtbADKqAMsCOW4HqT5Livdwf2g3E1wkEsYkDnAZRhlHqR0x61LHELLnVmyjX4PK85YeXPGGr08+zt2Zp9K8730QbaZEDfulhn9M13PIAMkgD1Jqzc4zi1sfqlKUMClKUAqE4m4TtL9Qt1CrkfK/Rlz6MOY+lTdKAh+FeGoLCDuLZcLksSTlmJ8yfP0+gqYpSgIYarLFyuYjj/Viyy/dfmX+f1qRt7mOZcoyup9MEfeu2aVVUsxCqBkknAAqgrJJqFyr2ANvAjZkuwMGfH4UXoy/mI+lAWe44fAybaR7Zj+5gpn3Q+H9MV18NcLx2m5yzTXEnOSd+bOf/AOV9AOVToFc0ArruJ1RS7sFVRksTgAV2VVde4WkvLhfiZs2a4ItlBHeN/wAw58S+1AZ/2j9qVwqI1gO7hL4Fw4H7Yr12Kfwfmxzq09knHFxqcchnhVe6wO9UnDk+W09D9/Osg7Wbua71IwRQSBIR3cMYQ8wOpC46E/yArQdBnuNM0tBII7BFGXkk8csjnrsjHLPpkn6UBrxNc18kjWdQvr4fDzXEkpb9n4sFRnqQvhUevlX03wlaXMNsiXs4mm/E2AMe3Lr9aA6uL+DrXUYwlyhJX5HU4Zc+h/saq2tcJ31ppvw2lSIcZBygWRlOc4cHG73wK0mlAYB2X9mgLvcamCncnPcOCM4573PQr9D5VH9qXaJ8bKLexDCJfBvTIaXPLaAPwe3nX0ZNEGUqwBUjBB6EHyql6b2YWdtdi6tgY2GfAQHUZ/dB5qfoeVAVjsx4NuLBRd30pCbCTE0rgQjGckfKx9j0qYuu0Rp3T/CjbXI5h4ZHMchOeWzPIj9aq/bVFq1xIIY4H+EyAvdHd3hPIF8cx9DyFS3Z/wAG2+lbDcPG2ozITEjHpgfKnvnkTQGp2sjMis67GIBZc52nHMZHI4rtrDtB7U75tQ+Gvmhtl3FW3RHwnyGdw5H97pWpxcRqt0lrNgSSJviZeaSAdefkfPFAT1KjNU4htbdd89xFGucZZx19PrXbpWswXK7reaOUeqMDQGO/+ovTrljBMu5rVFIYDoj56sPcYAPtXs7LezqOG1W+niW5ndQ8URI2op5jr4d5HPJ6VsUsYYFWAYHkQRkEe4qs6nwVG8TRQT3FqjAgpC/hweoCsDtHsuKAgLvXrO+ikWweKHUE5RhmEbI4OPmGQ6+wyDV70dpjBF8QFE2wd4FORuxzx7ZrK+DOxoWt089yyzrGc26D8R6guMYyOXLpnnVFj1PV9V1I24nmgcMdyK7IsCg88hSM4/Uk0B9NVwRnrWW8X8TtocUCC4ku5mbxpMwJKYOWyBleeMcz96vnCfEEd/ax3MQIV8+FuqkHBB+hoDp4p4XivkVZGdSvylT0Pup5GoKLhJrCznNoTJdMOUmMHGeijyOP51eqVHKlBvm3LtLH16cFSveCadttb+3YwXhHQVubh/ipO7WMbpN5w7e3Pn5czXXxNq/eP8PbPI1srfs1ZixJ5DkT4iM9AfWtv1TRoLhSs0SOD5kc/seoqC0bgG2tpzOm5iB4Ec5CH1B9fr0qo8LJLlj6vc9BT49QnN1qqd0vDH7t+t+ve2SPHw4x060Bvbg95J8kcjnCnBIXPPHuegqU4W4kkuWZZLcxkDIdWDo3PyYedZtxRpeoXV6BNCwLHbHjmiL/ABDl7k9TU9rmqx6TbraWjA3DYaR+uPUn3PQDyFZjVce0Y/mR18BCslZqVarnlpFdctlpne5p9Kz3hDjO6ljeS4gLxID+1jXGSOvIkA8vMVaNB4ptrvlDJlsZKEYb9D1+1WYVoStbc4eI4fiKDkpK/Lq1ml/HqTVKUqUpClKUBRo9On1RhJdhobMHMdt0aX0aX0H5f1q7QxKihVAVQMAAYAFfulAKgeK+L7XT0DXMm3ccKoGWPvgc8VGdpnHC6Xbhgm+WQkRr5Zx1J9BXz/pGkX2u3ZYsWJPjlb5Yx6D+yigPp3Q+Iba7TfbTJIPMA8x9R1FSlVzgrg2302HZCuXI8cp+Zz/Ye1NZ4sWK4S1gjNxcMRuRDyjXzZ26L9POgLB3S53YG71xz/Wsu7Tey+fUJe+iujkdIpPlUflI6fcVqYrmgMhu+54YtYzHbm4ml5PN0AIxyzjkOfIV6OEdU/xGQ376fIBt27zP4OXUqrEc/etPvLRJUKSoroeqsMg/aqpxHwGktm1raSvag8wEY7PcFc9D7UBnur9sncXYW0jaSAeGRHOctnH7NgT/AHBrZrDUlkgSdgYlZQxEnhK58j6Vk/AHZiunyS3GoqH7rxRsviQAee3ru9sVSu0Pj641WcW1srrBu2pEAd0p9WH9vKgPppWBGQcj1Fc1k3DnDeo6XYPIkklxcMo223zJH5+bZP2q2cOcVt8MkmqCKzlbOEZwMjyOCcj6UBbaiNd4eiuWikbKzQtuilX5kP8AcHzFeyw1SGYZhlSQfkYH+leoMKAyjtT4DvL/ALsxR2zSIecu4ozLjoQQR/OvVoE76HphOqSo7qx7iMHcw5ckUn/wCtOrw6tpEFynd3ESSr6MM/p6UB8u91d67qDFEAZzk4GEiT1P/mSa26bRoNPjs2upn/8AxyEhaCNgXyACJAoO4H/znVi0jhWGygljsEWJnyQx5+IjlknngelZVotprS3/AHV9dzQxc2Mu0OjY6BfCVH3oDabfU43wN20norgqT9mAr2V85dq3HrSt8JbXBliQgtLtAYuDy2MuDy9a1Ds31C6h08S6tMqA84zIcMExy3HzPp50BfaidQ4fikk75cxT7dvfR4V8ehOMMPYg147LjrTpW2R3kJb034z+tWBHBGQQQfMUBlN92JRTTmWa9uJNxyxYKWPtu/8Aqqt2v39zYtBYWYe3tFjGwxkgysTzyw5k58vevoGvFqulQ3Kd3PGsi5yAw6EdCD1B9xQGbcMaJLplg95f3s4k2bu77wsqHHhXDZ3MTjlUl2VdpH+JboZowlxGu4lflcZxkehz5e9dvGXZmL8rvvbkKvyxnayj3xgEn3JNVfinh86Dprtp4d5pmCS3J+aNOZ5ADCjPLPvQGyhxnGRn0r9Zr547JOEJrxmvrm4mjgQnxLKwaRh1JbPJR/Oorjzjq4urhYLaaRooZCsLKSHlbOAxI6nyHqOfnQH05VU17gC1uXMh3RuxyzKfm+oPKvRwDY3cVogvpmmnPM5x4B5LkDmR5k+dWOtZQjJWkiahiKtCXNSk0+xQu0HT7lbVLeyi/YAYfYfFgeW3rjzOOtQ/AGipaL8ZeMsTMCsKSHb5cyQfM+npWq1SuPOFJrtkdJCyLjMHIfdGIwGx61XqUbS+Is2tjr4LiPPS/wCSo1CMm25bv/evQrmj8c6hcXIhjWAkk8sHAA6ndnp71NX/AGhPFN8P3CvMpw22UbTyzhSRnPsaqd7pclopMcvhXJ7qde7dfXa/Qn+Fq7OCdOsb2bY6SpKPHgSZV8HnzI3A/X9arxqVb8t82dethMDKLr/D+XFfdTvfq807fVzVtD1P4iISd3JEckFJFwQR/Ue9SFcAVzXRV7ZnjZuLk3FWQpSlZNSF4r4Yt9QhMNwuR1VhyKn1BqvcIcPXGkxmCNFuYNxYMpCyDPqDyb9RV7pQFV1W+vpx3VrAbctyaeUr4B57VBOW+tUvifiq10OFoLU99eyc5JGO47j+Jz/Ra1yVNwIOeYxy5VlF72H273Qm7+QxFt0kbcy3n83X9aA8nZTxrqt24E0PfW/PM23aR7DoGrQdN44sppmt1mCzKSpjfwnI8hnr9qonatxk+mwizsYGhG3HfbMKo9EPQt71Veyjs1kupEvbvckQbegJ8UrZznPXGf1oD6IpWVcWdsIs7t7VbVm2EKWZtuc46cunvV9TXQsaPcL3Svjx7gyAnplh0+9ATBFRkXD1qs/xCwRrNjHeBQDg1JA56VzQFX434wjsYm2mN7jbuSBn2lxnHLzNYhqbrr1wZWeKznUBe6kc/tQP3ScBT5V9A61w9BcsjyL+0jOY5B8yH2Pp7GoDibg2O5Qie2jnOOUseI5B/Yn70BSOM7pbCyS102ynSU4zcLGcjHMkOM7if0r09mWhyXMK3Nwbm0mifxSb2AuF+Yl1fl7ZxXj4B0zW7S7WLu5PhN+CJmUgJnyOfmx6V29unE94o+Fhhljgb55tpxJ+UEdB/WgLZqnHZlwNKktrh1YiSKR9jNjl4CeRq56TcSSQo80RhkI8UZIO0/Udaxrsu7Po7WL/ABLUsJtG+NG/AOu5vf0FeS97bLp73FpCJICdqRFTuf35cwT6UBvdDVa/94wRRwten4V5R8sgIAbzG4jFWG3nV1DIwZTzDKcg/egKdqfZlYyXK3SJ3cytv5c0ZuviQ8j9sVUe3vhq8uBDNCGliiUh416g/vbfPly9q2OlAZ32VcC2ttaxzFUlnkUM0hAO3PPaM9MVN6fDJ8W08E8PwWwq0anOJFPzei+hxUxd6JBJkMnzddpK5+u0jNVHtE4ZuP8ADjbaUiRjPjjXkXXzAPqT19aAp+s9uTx3JSGCOWNSVLBj4znqpx0+orWeF9Wa6tkmdBGXGdgcNt+pHn7VkPY32ehZTcXyFZIj+zgdSMEfjOeR9q6uJu2Sdbl4dPhjChyuWXLSNnb0GPOgN5r8yRhgQwBB6gjIP2qk2vEl5a2PxeqRxKBglIydwBIHQ8ifYVaNC1qG8hWa3cPG3mPI+hHkfagILXuz+2nt3giL2quct3DFVY+e5M7SD58hVe7POyZLC4aeZ1ndeUPhxs9WIP4vKtOpQClKUApSlAfiWJWGGAYehGa6LXTYYyWjiRCepVQCf0FeqlYsjZTklZPIUpSsmopSlAKUpQClKUB03Voki7ZEV1PkwBH86gONeGmu7dEgkMLxOHTaSoO38Jx5EcqstKAxztf0iCe176WKSK8jUBSqFhJjyLAYI9zUV2QX015FLYX0byWgTO98gJjy3en+1buyg9RmoriLQ1urWW33GMSLjcnIigIq/wBZ2RRxadJbSMpVCJJvlTpnlzJFe3VNdNpCZrnYY1xuePyzyztPUfQ1mfB/ZUbG4kku4hdRquYih8/dCeuKz3jbX5NSvBDbwtEoOxIRkFjnqw6Z/pQH09pGrw3UYlt5FkQ+an+vpXurOuAOGI9FspJbmXDsN0pz4VwOQUeZ96yy/wC07Urm7C2cr7dxWJAgy4zy3DHM/pQH0xX4liDDDAEehGageCp7g2ym9fM/4wU2bT6e/wBa89px1A12bR0lil3YXehAf6HpQHHH/Bg1KERGeSHbzAX5SfzL51XOB+z+LR4pbqf9vMoJDIhO1fRV65NabSgPlTibWrzW79Y1Ruu2KH9weZb39TW7cLaWNKsPh45EmuFBbY0gXc58hnoKtMWlwrIZViRZCMFwoBI+tY9xJ2RTNfd+sjTQPJukXdiRQTkgHof5UBqdlqVwIRLcQovh3Msb7ioxk9QM/avRomu292m+3lWRfPB5j6jqKxDtd15LZVsbSGS35Au7FgSPQc+Y9TUr2G8HSQA6hcO0SFDsjzgMvmz+3pQG1swHU4rmvmrtT7RJL6cQWrMsCNhdpIMr5xnlzx6VsnZfpd5DaKb6Z5JHwQjc+7HkM9SaAuNUGfs2hj1BdQt1G4Es0LfKzEfMp/Cf5VfqUBiHahputahIIltNlupyFWRTuPqx5fpXv0b/APW9Mc3DB7mZspCDkBsYA+g6k1sFU3jns5ttSIeRnSUDCurdB/CeVAZ92ZdoOq3U5jKLcRA7pHI292p/NkD6A1o3D/aHZ3U0sKsUkizuD4xgHBIYEgivdwXwpDp1sIIuZ6u5HN29T/tUZ2gaRBHp99JHEiSPC251UAn6mgLirAjIOQfMVzWAf+n/AFmY3Esck7dwkW7a7eEHIGefTzrYrTiqGaYRQCSb96RFzGv1foftmgJ2lKUApSlAKUpQClKUApSlAKUpQClKUApSlAKh7nhe1eZZzComU5EqjDfqOtKUBRu2nhG9vUjNtIDEg8UJbbk/vZ6H6Gvz2Q8J29nbm5lGbjB7wkZ7seYXGf1FKUBnPaV2izX84itmeOFGwgB2l2zjJ9Patb4QWXT7ET6rcNK3IjI392D0AIGSfeuaUBL6Fx5ZXZKwyMSOuUYf2qyg5pSgOaUpQEbrWg212u25hSUeW4ZI+h6iq7x3wncXNkLW0n7pR1DZO9R0Xd1ApSgKn2VdlRtpTc3wVpEOIkBDAY/F9fStgpSgFKUoBSlKA67mMsrKGKkjAYdR7iqtrOjXs9q1o0kJV12NMQ24g+e0ct33xSlAR3C3ZNY2mCymeTzaQ8j/ANPT9c1e4olUBVAUDoAMAUpQH7pSlAKUpQClKUB//9k=">
            <a:hlinkClick r:id="rId2"/>
          </p:cNvPr>
          <p:cNvSpPr>
            <a:spLocks noChangeAspect="1" noChangeArrowheads="1"/>
          </p:cNvSpPr>
          <p:nvPr/>
        </p:nvSpPr>
        <p:spPr bwMode="auto">
          <a:xfrm>
            <a:off x="50800" y="-1646238"/>
            <a:ext cx="6238875" cy="3438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4" name="Picture 4"/>
          <p:cNvPicPr>
            <a:picLocks noChangeAspect="1" noChangeArrowheads="1"/>
          </p:cNvPicPr>
          <p:nvPr/>
        </p:nvPicPr>
        <p:blipFill>
          <a:blip r:embed="rId3"/>
          <a:srcRect/>
          <a:stretch>
            <a:fillRect/>
          </a:stretch>
        </p:blipFill>
        <p:spPr bwMode="auto">
          <a:xfrm>
            <a:off x="4572000" y="3214687"/>
            <a:ext cx="4276725" cy="3281362"/>
          </a:xfrm>
          <a:prstGeom prst="rect">
            <a:avLst/>
          </a:prstGeom>
          <a:noFill/>
          <a:ln w="9525">
            <a:noFill/>
            <a:miter lim="800000"/>
            <a:headEnd/>
            <a:tailEnd/>
          </a:ln>
          <a:effectLst/>
        </p:spPr>
      </p:pic>
      <p:pic>
        <p:nvPicPr>
          <p:cNvPr id="20486" name="Picture 6" descr="https://encrypted-tbn2.gstatic.com/images?q=tbn:ANd9GcTtAHrjHlctOmpZ5-vEomcE-0_agq14qD1zTBEo6mQk5kJMPb7i">
            <a:hlinkClick r:id="rId4"/>
          </p:cNvPr>
          <p:cNvPicPr>
            <a:picLocks noChangeAspect="1" noChangeArrowheads="1"/>
          </p:cNvPicPr>
          <p:nvPr/>
        </p:nvPicPr>
        <p:blipFill>
          <a:blip r:embed="rId5"/>
          <a:srcRect/>
          <a:stretch>
            <a:fillRect/>
          </a:stretch>
        </p:blipFill>
        <p:spPr bwMode="auto">
          <a:xfrm>
            <a:off x="500034" y="928671"/>
            <a:ext cx="8286750" cy="1857388"/>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t>Referenced tests- Reliable test</a:t>
            </a:r>
            <a:endParaRPr lang="en-US" dirty="0"/>
          </a:p>
        </p:txBody>
      </p:sp>
      <p:sp>
        <p:nvSpPr>
          <p:cNvPr id="3" name="2 Marcador de contenido"/>
          <p:cNvSpPr>
            <a:spLocks noGrp="1"/>
          </p:cNvSpPr>
          <p:nvPr>
            <p:ph sz="half" idx="1"/>
          </p:nvPr>
        </p:nvSpPr>
        <p:spPr>
          <a:solidFill>
            <a:schemeClr val="accent5">
              <a:lumMod val="20000"/>
              <a:lumOff val="80000"/>
            </a:schemeClr>
          </a:solidFill>
        </p:spPr>
        <p:txBody>
          <a:bodyPr>
            <a:normAutofit fontScale="92500" lnSpcReduction="10000"/>
          </a:bodyPr>
          <a:lstStyle/>
          <a:p>
            <a:r>
              <a:rPr lang="en-US" dirty="0" smtClean="0">
                <a:latin typeface="Arial" pitchFamily="34" charset="0"/>
                <a:cs typeface="Arial" pitchFamily="34" charset="0"/>
              </a:rPr>
              <a:t>These tests  </a:t>
            </a:r>
            <a:r>
              <a:rPr lang="en-US" dirty="0" smtClean="0">
                <a:latin typeface="Arial" pitchFamily="34" charset="0"/>
                <a:cs typeface="Arial" pitchFamily="34" charset="0"/>
              </a:rPr>
              <a:t>are designed to compare and rank test takers in relation to one another</a:t>
            </a:r>
            <a:r>
              <a:rPr lang="en-US" dirty="0" smtClean="0">
                <a:latin typeface="Arial" pitchFamily="34" charset="0"/>
                <a:cs typeface="Arial" pitchFamily="34" charset="0"/>
              </a:rPr>
              <a:t>.</a:t>
            </a:r>
          </a:p>
          <a:p>
            <a:r>
              <a:rPr lang="en-US" dirty="0" smtClean="0">
                <a:latin typeface="Arial" pitchFamily="34" charset="0"/>
                <a:cs typeface="Arial" pitchFamily="34" charset="0"/>
              </a:rPr>
              <a:t> </a:t>
            </a:r>
            <a:r>
              <a:rPr lang="en-US" dirty="0" smtClean="0">
                <a:latin typeface="Arial" pitchFamily="34" charset="0"/>
                <a:cs typeface="Arial" pitchFamily="34" charset="0"/>
              </a:rPr>
              <a:t>Norm-referenced tests report whether test takers performed better or worse than a hypothetical average </a:t>
            </a:r>
            <a:r>
              <a:rPr lang="en-US" dirty="0" smtClean="0">
                <a:latin typeface="Arial" pitchFamily="34" charset="0"/>
                <a:cs typeface="Arial" pitchFamily="34" charset="0"/>
              </a:rPr>
              <a:t>student.</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3 Marcador de contenido"/>
          <p:cNvSpPr>
            <a:spLocks noGrp="1"/>
          </p:cNvSpPr>
          <p:nvPr>
            <p:ph sz="half" idx="2"/>
          </p:nvPr>
        </p:nvSpPr>
        <p:spPr>
          <a:xfrm>
            <a:off x="4648200" y="1920085"/>
            <a:ext cx="4038600" cy="1437477"/>
          </a:xfrm>
          <a:solidFill>
            <a:schemeClr val="accent3"/>
          </a:solidFill>
        </p:spPr>
        <p:txBody>
          <a:bodyPr>
            <a:normAutofit fontScale="92500" lnSpcReduction="10000"/>
          </a:bodyPr>
          <a:lstStyle/>
          <a:p>
            <a:r>
              <a:rPr lang="en-US" dirty="0" smtClean="0"/>
              <a:t>A reliable test</a:t>
            </a:r>
            <a:r>
              <a:rPr lang="en-US" dirty="0" smtClean="0"/>
              <a:t> is </a:t>
            </a:r>
            <a:r>
              <a:rPr lang="en-US" b="1" dirty="0" smtClean="0"/>
              <a:t>defined</a:t>
            </a:r>
            <a:r>
              <a:rPr lang="en-US" dirty="0" smtClean="0"/>
              <a:t> by </a:t>
            </a:r>
            <a:r>
              <a:rPr lang="en-US" dirty="0" smtClean="0"/>
              <a:t>the </a:t>
            </a:r>
            <a:r>
              <a:rPr lang="en-US" dirty="0" smtClean="0"/>
              <a:t>ability to give repeatable results.</a:t>
            </a:r>
            <a:endParaRPr lang="en-US" dirty="0"/>
          </a:p>
        </p:txBody>
      </p:sp>
      <p:pic>
        <p:nvPicPr>
          <p:cNvPr id="8193" name="Picture 1"/>
          <p:cNvPicPr>
            <a:picLocks noChangeAspect="1" noChangeArrowheads="1"/>
          </p:cNvPicPr>
          <p:nvPr/>
        </p:nvPicPr>
        <p:blipFill>
          <a:blip r:embed="rId2"/>
          <a:srcRect/>
          <a:stretch>
            <a:fillRect/>
          </a:stretch>
        </p:blipFill>
        <p:spPr bwMode="auto">
          <a:xfrm>
            <a:off x="4857750" y="3786190"/>
            <a:ext cx="4000512" cy="200026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b="1" dirty="0" smtClean="0"/>
              <a:t>Sampling             Scale</a:t>
            </a:r>
            <a:endParaRPr lang="en-US" b="1" dirty="0"/>
          </a:p>
        </p:txBody>
      </p:sp>
      <p:sp>
        <p:nvSpPr>
          <p:cNvPr id="3" name="2 Marcador de contenido"/>
          <p:cNvSpPr>
            <a:spLocks noGrp="1"/>
          </p:cNvSpPr>
          <p:nvPr>
            <p:ph sz="half" idx="1"/>
          </p:nvPr>
        </p:nvSpPr>
        <p:spPr>
          <a:xfrm>
            <a:off x="457200" y="1920085"/>
            <a:ext cx="4038600" cy="1437477"/>
          </a:xfrm>
          <a:solidFill>
            <a:srgbClr val="FFC000"/>
          </a:solidFill>
        </p:spPr>
        <p:txBody>
          <a:bodyPr/>
          <a:lstStyle/>
          <a:p>
            <a:pPr>
              <a:buNone/>
            </a:pPr>
            <a:r>
              <a:rPr lang="en-US" dirty="0" smtClean="0"/>
              <a:t>It is a</a:t>
            </a:r>
            <a:r>
              <a:rPr lang="en-US" dirty="0" smtClean="0"/>
              <a:t> process of selecting </a:t>
            </a:r>
            <a:endParaRPr lang="en-US" dirty="0" smtClean="0"/>
          </a:p>
          <a:p>
            <a:pPr>
              <a:buNone/>
            </a:pPr>
            <a:r>
              <a:rPr lang="en-US" dirty="0" smtClean="0"/>
              <a:t>samples</a:t>
            </a:r>
            <a:r>
              <a:rPr lang="en-US" dirty="0" smtClean="0"/>
              <a:t> for </a:t>
            </a:r>
            <a:r>
              <a:rPr lang="en-US" dirty="0" smtClean="0"/>
              <a:t>testing or</a:t>
            </a:r>
            <a:r>
              <a:rPr lang="en-US" dirty="0" smtClean="0"/>
              <a:t> </a:t>
            </a:r>
            <a:r>
              <a:rPr lang="en-US" dirty="0" smtClean="0"/>
              <a:t>analyzing.</a:t>
            </a:r>
            <a:endParaRPr lang="en-US" dirty="0"/>
          </a:p>
        </p:txBody>
      </p:sp>
      <p:sp>
        <p:nvSpPr>
          <p:cNvPr id="4" name="3 Marcador de contenido"/>
          <p:cNvSpPr>
            <a:spLocks noGrp="1"/>
          </p:cNvSpPr>
          <p:nvPr>
            <p:ph sz="half" idx="2"/>
          </p:nvPr>
        </p:nvSpPr>
        <p:spPr>
          <a:xfrm>
            <a:off x="4648200" y="1920085"/>
            <a:ext cx="4038600" cy="1437477"/>
          </a:xfrm>
          <a:solidFill>
            <a:schemeClr val="accent4">
              <a:lumMod val="40000"/>
              <a:lumOff val="60000"/>
            </a:schemeClr>
          </a:solidFill>
        </p:spPr>
        <p:txBody>
          <a:bodyPr>
            <a:normAutofit/>
          </a:bodyPr>
          <a:lstStyle/>
          <a:p>
            <a:r>
              <a:rPr lang="en-US" sz="2000" dirty="0" smtClean="0">
                <a:latin typeface="Arial" pitchFamily="34" charset="0"/>
                <a:cs typeface="Arial" pitchFamily="34" charset="0"/>
              </a:rPr>
              <a:t>A system of ordered marks at </a:t>
            </a:r>
            <a:r>
              <a:rPr lang="en-US" sz="2000" dirty="0" smtClean="0">
                <a:latin typeface="Arial" pitchFamily="34" charset="0"/>
                <a:cs typeface="Arial" pitchFamily="34" charset="0"/>
              </a:rPr>
              <a:t>   fixed</a:t>
            </a:r>
            <a:r>
              <a:rPr lang="en-US" sz="2000" dirty="0" smtClean="0">
                <a:latin typeface="Arial" pitchFamily="34" charset="0"/>
                <a:cs typeface="Arial" pitchFamily="34" charset="0"/>
              </a:rPr>
              <a:t> intervals used as </a:t>
            </a:r>
            <a:r>
              <a:rPr lang="en-US" sz="2000" dirty="0" smtClean="0">
                <a:latin typeface="Arial" pitchFamily="34" charset="0"/>
                <a:cs typeface="Arial" pitchFamily="34" charset="0"/>
              </a:rPr>
              <a:t>a           </a:t>
            </a:r>
            <a:r>
              <a:rPr lang="en-US" sz="2000" dirty="0" smtClean="0">
                <a:latin typeface="Arial" pitchFamily="34" charset="0"/>
                <a:cs typeface="Arial" pitchFamily="34" charset="0"/>
              </a:rPr>
              <a:t> reference standard in </a:t>
            </a:r>
            <a:r>
              <a:rPr lang="en-US" sz="2000" dirty="0" smtClean="0">
                <a:latin typeface="Arial" pitchFamily="34" charset="0"/>
                <a:cs typeface="Arial" pitchFamily="34" charset="0"/>
              </a:rPr>
              <a:t>measurement.</a:t>
            </a:r>
            <a:endParaRPr lang="en-US" sz="2000" dirty="0">
              <a:latin typeface="Arial" pitchFamily="34" charset="0"/>
              <a:cs typeface="Arial" pitchFamily="34" charset="0"/>
            </a:endParaRPr>
          </a:p>
        </p:txBody>
      </p:sp>
      <p:pic>
        <p:nvPicPr>
          <p:cNvPr id="7169" name="Picture 1"/>
          <p:cNvPicPr>
            <a:picLocks noChangeAspect="1" noChangeArrowheads="1"/>
          </p:cNvPicPr>
          <p:nvPr/>
        </p:nvPicPr>
        <p:blipFill>
          <a:blip r:embed="rId2"/>
          <a:srcRect/>
          <a:stretch>
            <a:fillRect/>
          </a:stretch>
        </p:blipFill>
        <p:spPr bwMode="auto">
          <a:xfrm>
            <a:off x="357159" y="3571876"/>
            <a:ext cx="3902656" cy="2000264"/>
          </a:xfrm>
          <a:prstGeom prst="rect">
            <a:avLst/>
          </a:prstGeom>
          <a:noFill/>
          <a:ln w="9525">
            <a:noFill/>
            <a:miter lim="800000"/>
            <a:headEnd/>
            <a:tailEnd/>
          </a:ln>
          <a:effectLst/>
        </p:spPr>
      </p:pic>
      <p:pic>
        <p:nvPicPr>
          <p:cNvPr id="7172" name="Picture 4" descr="http://upload.wikimedia.org/wikipedia/commons/thumb/5/54/Likert_Scale.jpg/343px-Likert_Scale.jpg"/>
          <p:cNvPicPr>
            <a:picLocks noChangeAspect="1" noChangeArrowheads="1"/>
          </p:cNvPicPr>
          <p:nvPr/>
        </p:nvPicPr>
        <p:blipFill>
          <a:blip r:embed="rId3"/>
          <a:srcRect/>
          <a:stretch>
            <a:fillRect/>
          </a:stretch>
        </p:blipFill>
        <p:spPr bwMode="auto">
          <a:xfrm>
            <a:off x="5500694" y="3429000"/>
            <a:ext cx="2428892" cy="309002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00034" y="714356"/>
            <a:ext cx="4040188" cy="571504"/>
          </a:xfrm>
        </p:spPr>
        <p:txBody>
          <a:bodyPr/>
          <a:lstStyle/>
          <a:p>
            <a:r>
              <a:rPr lang="en-US" sz="3600" dirty="0" smtClean="0"/>
              <a:t>Self assessment</a:t>
            </a:r>
            <a:endParaRPr lang="en-US" sz="3600" dirty="0"/>
          </a:p>
        </p:txBody>
      </p:sp>
      <p:sp>
        <p:nvSpPr>
          <p:cNvPr id="4" name="3 Marcador de texto"/>
          <p:cNvSpPr>
            <a:spLocks noGrp="1"/>
          </p:cNvSpPr>
          <p:nvPr>
            <p:ph type="body" sz="half" idx="3"/>
          </p:nvPr>
        </p:nvSpPr>
        <p:spPr>
          <a:xfrm>
            <a:off x="4643438" y="714356"/>
            <a:ext cx="4041775" cy="642942"/>
          </a:xfrm>
        </p:spPr>
        <p:txBody>
          <a:bodyPr>
            <a:normAutofit/>
          </a:bodyPr>
          <a:lstStyle/>
          <a:p>
            <a:r>
              <a:rPr lang="en-US" sz="3600" dirty="0" smtClean="0"/>
              <a:t>Standardized test</a:t>
            </a:r>
            <a:endParaRPr lang="en-US" sz="3600" dirty="0"/>
          </a:p>
        </p:txBody>
      </p:sp>
      <p:sp>
        <p:nvSpPr>
          <p:cNvPr id="6" name="5 Marcador de contenido"/>
          <p:cNvSpPr>
            <a:spLocks noGrp="1"/>
          </p:cNvSpPr>
          <p:nvPr>
            <p:ph sz="quarter" idx="4"/>
          </p:nvPr>
        </p:nvSpPr>
        <p:spPr>
          <a:xfrm>
            <a:off x="4643438" y="1357298"/>
            <a:ext cx="4041775" cy="1200152"/>
          </a:xfrm>
          <a:solidFill>
            <a:schemeClr val="accent1">
              <a:lumMod val="40000"/>
              <a:lumOff val="60000"/>
            </a:schemeClr>
          </a:solidFill>
        </p:spPr>
        <p:txBody>
          <a:bodyPr>
            <a:normAutofit fontScale="92500" lnSpcReduction="10000"/>
          </a:bodyPr>
          <a:lstStyle/>
          <a:p>
            <a:r>
              <a:rPr lang="en-US" dirty="0" smtClean="0">
                <a:latin typeface="Arial" pitchFamily="34" charset="0"/>
                <a:cs typeface="Arial" pitchFamily="34" charset="0"/>
              </a:rPr>
              <a:t>It requires </a:t>
            </a:r>
            <a:r>
              <a:rPr lang="en-US" dirty="0" smtClean="0">
                <a:latin typeface="Arial" pitchFamily="34" charset="0"/>
                <a:cs typeface="Arial" pitchFamily="34" charset="0"/>
              </a:rPr>
              <a:t>all test takers to answer the same </a:t>
            </a:r>
            <a:r>
              <a:rPr lang="en-US" dirty="0" smtClean="0">
                <a:latin typeface="Arial" pitchFamily="34" charset="0"/>
                <a:cs typeface="Arial" pitchFamily="34" charset="0"/>
              </a:rPr>
              <a:t>questions from </a:t>
            </a:r>
            <a:r>
              <a:rPr lang="en-US" dirty="0" smtClean="0">
                <a:latin typeface="Arial" pitchFamily="34" charset="0"/>
                <a:cs typeface="Arial" pitchFamily="34" charset="0"/>
              </a:rPr>
              <a:t>common bank of </a:t>
            </a:r>
            <a:r>
              <a:rPr lang="en-US" dirty="0" smtClean="0">
                <a:latin typeface="Arial" pitchFamily="34" charset="0"/>
                <a:cs typeface="Arial" pitchFamily="34" charset="0"/>
              </a:rPr>
              <a:t>questions.</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pic>
        <p:nvPicPr>
          <p:cNvPr id="6145" name="Picture 1"/>
          <p:cNvPicPr>
            <a:picLocks noGrp="1" noChangeAspect="1" noChangeArrowheads="1"/>
          </p:cNvPicPr>
          <p:nvPr>
            <p:ph sz="quarter" idx="2"/>
          </p:nvPr>
        </p:nvPicPr>
        <p:blipFill>
          <a:blip r:embed="rId2"/>
          <a:srcRect/>
          <a:stretch>
            <a:fillRect/>
          </a:stretch>
        </p:blipFill>
        <p:spPr bwMode="auto">
          <a:xfrm>
            <a:off x="928662" y="2571744"/>
            <a:ext cx="2985353" cy="3846513"/>
          </a:xfrm>
          <a:prstGeom prst="rect">
            <a:avLst/>
          </a:prstGeom>
          <a:noFill/>
          <a:ln w="9525">
            <a:noFill/>
            <a:miter lim="800000"/>
            <a:headEnd/>
            <a:tailEnd/>
          </a:ln>
          <a:effectLst/>
        </p:spPr>
      </p:pic>
      <p:sp>
        <p:nvSpPr>
          <p:cNvPr id="7" name="6 CuadroTexto"/>
          <p:cNvSpPr txBox="1"/>
          <p:nvPr/>
        </p:nvSpPr>
        <p:spPr>
          <a:xfrm>
            <a:off x="642910" y="1428736"/>
            <a:ext cx="3643338" cy="923330"/>
          </a:xfrm>
          <a:prstGeom prst="rect">
            <a:avLst/>
          </a:prstGeom>
          <a:solidFill>
            <a:schemeClr val="bg2"/>
          </a:solidFill>
        </p:spPr>
        <p:txBody>
          <a:bodyPr wrap="square" rtlCol="0">
            <a:spAutoFit/>
          </a:bodyPr>
          <a:lstStyle/>
          <a:p>
            <a:r>
              <a:rPr lang="en-US" dirty="0" smtClean="0">
                <a:latin typeface="Arial" pitchFamily="34" charset="0"/>
                <a:cs typeface="Arial" pitchFamily="34" charset="0"/>
              </a:rPr>
              <a:t>It is </a:t>
            </a:r>
            <a:r>
              <a:rPr lang="en-US" dirty="0" smtClean="0">
                <a:latin typeface="Arial" pitchFamily="34" charset="0"/>
                <a:cs typeface="Arial" pitchFamily="34" charset="0"/>
              </a:rPr>
              <a:t>the process of looking at oneself in order to assess </a:t>
            </a:r>
            <a:r>
              <a:rPr lang="en-US" dirty="0" smtClean="0">
                <a:latin typeface="Arial" pitchFamily="34" charset="0"/>
                <a:cs typeface="Arial" pitchFamily="34" charset="0"/>
              </a:rPr>
              <a:t>aspects of an activity of a performance.</a:t>
            </a:r>
            <a:endParaRPr lang="en-US" dirty="0">
              <a:latin typeface="Arial" pitchFamily="34" charset="0"/>
              <a:cs typeface="Arial" pitchFamily="34" charset="0"/>
            </a:endParaRPr>
          </a:p>
        </p:txBody>
      </p:sp>
      <p:pic>
        <p:nvPicPr>
          <p:cNvPr id="6146" name="Picture 2"/>
          <p:cNvPicPr>
            <a:picLocks noChangeAspect="1" noChangeArrowheads="1"/>
          </p:cNvPicPr>
          <p:nvPr/>
        </p:nvPicPr>
        <p:blipFill>
          <a:blip r:embed="rId3"/>
          <a:srcRect/>
          <a:stretch>
            <a:fillRect/>
          </a:stretch>
        </p:blipFill>
        <p:spPr bwMode="auto">
          <a:xfrm>
            <a:off x="4786314" y="3143248"/>
            <a:ext cx="3814068" cy="252889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214422"/>
            <a:ext cx="4040188" cy="1000132"/>
          </a:xfrm>
        </p:spPr>
        <p:txBody>
          <a:bodyPr/>
          <a:lstStyle/>
          <a:p>
            <a:pPr algn="ctr"/>
            <a:r>
              <a:rPr lang="en-US" sz="4400" dirty="0" smtClean="0"/>
              <a:t>Standards</a:t>
            </a:r>
            <a:endParaRPr lang="en-US" sz="4400" dirty="0"/>
          </a:p>
        </p:txBody>
      </p:sp>
      <p:sp>
        <p:nvSpPr>
          <p:cNvPr id="4" name="3 Marcador de texto"/>
          <p:cNvSpPr>
            <a:spLocks noGrp="1"/>
          </p:cNvSpPr>
          <p:nvPr>
            <p:ph type="body" sz="half" idx="3"/>
          </p:nvPr>
        </p:nvSpPr>
        <p:spPr>
          <a:xfrm>
            <a:off x="4645025" y="1214423"/>
            <a:ext cx="4041775" cy="1071569"/>
          </a:xfrm>
        </p:spPr>
        <p:txBody>
          <a:bodyPr>
            <a:normAutofit lnSpcReduction="10000"/>
          </a:bodyPr>
          <a:lstStyle/>
          <a:p>
            <a:pPr algn="ctr"/>
            <a:r>
              <a:rPr lang="en-US" sz="3600" dirty="0" smtClean="0"/>
              <a:t>Subjective Questions</a:t>
            </a:r>
            <a:endParaRPr lang="en-US" sz="3600" dirty="0"/>
          </a:p>
        </p:txBody>
      </p:sp>
      <p:sp>
        <p:nvSpPr>
          <p:cNvPr id="5" name="4 Marcador de contenido"/>
          <p:cNvSpPr>
            <a:spLocks noGrp="1"/>
          </p:cNvSpPr>
          <p:nvPr>
            <p:ph sz="quarter" idx="2"/>
          </p:nvPr>
        </p:nvSpPr>
        <p:spPr>
          <a:xfrm>
            <a:off x="457200" y="2514600"/>
            <a:ext cx="4040188" cy="842962"/>
          </a:xfrm>
        </p:spPr>
        <p:txBody>
          <a:bodyPr/>
          <a:lstStyle/>
          <a:p>
            <a:r>
              <a:rPr lang="en-US" dirty="0" smtClean="0"/>
              <a:t>Agreed  ways or values of doing something. </a:t>
            </a:r>
            <a:endParaRPr lang="en-US" dirty="0"/>
          </a:p>
        </p:txBody>
      </p:sp>
      <p:sp>
        <p:nvSpPr>
          <p:cNvPr id="6" name="5 Marcador de contenido"/>
          <p:cNvSpPr>
            <a:spLocks noGrp="1"/>
          </p:cNvSpPr>
          <p:nvPr>
            <p:ph sz="quarter" idx="4"/>
          </p:nvPr>
        </p:nvSpPr>
        <p:spPr>
          <a:xfrm>
            <a:off x="4645025" y="2514600"/>
            <a:ext cx="4041775" cy="1271590"/>
          </a:xfrm>
        </p:spPr>
        <p:txBody>
          <a:bodyPr/>
          <a:lstStyle/>
          <a:p>
            <a:r>
              <a:rPr lang="en-US" dirty="0" smtClean="0"/>
              <a:t>It is based on personal opinion, point of view or judgment</a:t>
            </a:r>
            <a:r>
              <a:rPr lang="en-US" dirty="0" smtClean="0"/>
              <a:t> or interpretation.</a:t>
            </a:r>
            <a:endParaRPr lang="en-US" dirty="0"/>
          </a:p>
        </p:txBody>
      </p:sp>
      <p:pic>
        <p:nvPicPr>
          <p:cNvPr id="5121" name="Picture 1"/>
          <p:cNvPicPr>
            <a:picLocks noChangeAspect="1" noChangeArrowheads="1"/>
          </p:cNvPicPr>
          <p:nvPr/>
        </p:nvPicPr>
        <p:blipFill>
          <a:blip r:embed="rId2"/>
          <a:srcRect/>
          <a:stretch>
            <a:fillRect/>
          </a:stretch>
        </p:blipFill>
        <p:spPr bwMode="auto">
          <a:xfrm>
            <a:off x="1000100" y="3286124"/>
            <a:ext cx="2857500" cy="28575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4857752" y="3786190"/>
            <a:ext cx="3238507" cy="242888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071546"/>
            <a:ext cx="4040188" cy="1443054"/>
          </a:xfrm>
        </p:spPr>
        <p:txBody>
          <a:bodyPr/>
          <a:lstStyle/>
          <a:p>
            <a:pPr algn="ctr"/>
            <a:r>
              <a:rPr lang="en-US" sz="4000" dirty="0" smtClean="0"/>
              <a:t>Summative assessment</a:t>
            </a:r>
            <a:endParaRPr lang="es-GT" sz="4000" dirty="0" smtClean="0"/>
          </a:p>
          <a:p>
            <a:endParaRPr lang="en-US" dirty="0"/>
          </a:p>
        </p:txBody>
      </p:sp>
      <p:sp>
        <p:nvSpPr>
          <p:cNvPr id="4" name="3 Marcador de texto"/>
          <p:cNvSpPr>
            <a:spLocks noGrp="1"/>
          </p:cNvSpPr>
          <p:nvPr>
            <p:ph type="body" sz="half" idx="3"/>
          </p:nvPr>
        </p:nvSpPr>
        <p:spPr>
          <a:xfrm>
            <a:off x="4645025" y="1071547"/>
            <a:ext cx="4041775" cy="1143007"/>
          </a:xfrm>
        </p:spPr>
        <p:txBody>
          <a:bodyPr>
            <a:normAutofit/>
          </a:bodyPr>
          <a:lstStyle/>
          <a:p>
            <a:pPr algn="ctr"/>
            <a:r>
              <a:rPr lang="en-US" sz="4000" dirty="0" smtClean="0"/>
              <a:t>The impact</a:t>
            </a:r>
            <a:endParaRPr lang="en-US" sz="4000" dirty="0"/>
          </a:p>
        </p:txBody>
      </p:sp>
      <p:sp>
        <p:nvSpPr>
          <p:cNvPr id="5" name="4 Marcador de contenido"/>
          <p:cNvSpPr>
            <a:spLocks noGrp="1"/>
          </p:cNvSpPr>
          <p:nvPr>
            <p:ph sz="quarter" idx="2"/>
          </p:nvPr>
        </p:nvSpPr>
        <p:spPr>
          <a:xfrm>
            <a:off x="457200" y="2285992"/>
            <a:ext cx="4040188" cy="2000264"/>
          </a:xfrm>
          <a:solidFill>
            <a:schemeClr val="accent6">
              <a:lumMod val="60000"/>
              <a:lumOff val="40000"/>
            </a:schemeClr>
          </a:solidFill>
        </p:spPr>
        <p:txBody>
          <a:bodyPr>
            <a:normAutofit fontScale="92500" lnSpcReduction="20000"/>
          </a:bodyPr>
          <a:lstStyle/>
          <a:p>
            <a:pPr algn="just"/>
            <a:r>
              <a:rPr lang="en-US" dirty="0" smtClean="0"/>
              <a:t>They are </a:t>
            </a:r>
            <a:r>
              <a:rPr lang="en-US" dirty="0" smtClean="0"/>
              <a:t>used to evaluate student learning, skill acquisition, and academic achievement at the conclusion of a defined instructional period—typically at the end of a project, unit, course, semester, program, or school year. </a:t>
            </a:r>
            <a:endParaRPr lang="en-US" dirty="0"/>
          </a:p>
        </p:txBody>
      </p:sp>
      <p:sp>
        <p:nvSpPr>
          <p:cNvPr id="6" name="5 Marcador de contenido"/>
          <p:cNvSpPr>
            <a:spLocks noGrp="1"/>
          </p:cNvSpPr>
          <p:nvPr>
            <p:ph sz="quarter" idx="4"/>
          </p:nvPr>
        </p:nvSpPr>
        <p:spPr>
          <a:xfrm>
            <a:off x="4645025" y="2214554"/>
            <a:ext cx="4141817" cy="1285884"/>
          </a:xfr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r>
              <a:rPr lang="en-US" dirty="0" smtClean="0"/>
              <a:t>Possible consequences of using a test, it can be negative or positive.</a:t>
            </a:r>
            <a:endParaRPr lang="en-US" dirty="0"/>
          </a:p>
        </p:txBody>
      </p:sp>
      <p:pic>
        <p:nvPicPr>
          <p:cNvPr id="4097" name="Picture 1"/>
          <p:cNvPicPr>
            <a:picLocks noChangeAspect="1" noChangeArrowheads="1"/>
          </p:cNvPicPr>
          <p:nvPr/>
        </p:nvPicPr>
        <p:blipFill>
          <a:blip r:embed="rId2"/>
          <a:srcRect/>
          <a:stretch>
            <a:fillRect/>
          </a:stretch>
        </p:blipFill>
        <p:spPr bwMode="auto">
          <a:xfrm>
            <a:off x="1071538" y="4429132"/>
            <a:ext cx="3013868" cy="2048225"/>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4572000" y="3571876"/>
            <a:ext cx="4233871" cy="275802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928670"/>
            <a:ext cx="4040188" cy="1585930"/>
          </a:xfrm>
        </p:spPr>
        <p:txBody>
          <a:bodyPr/>
          <a:lstStyle/>
          <a:p>
            <a:pPr algn="ctr"/>
            <a:r>
              <a:rPr lang="en-US" sz="2800" i="1" dirty="0" smtClean="0"/>
              <a:t>The Standards for Educational and Psychological Testing</a:t>
            </a:r>
            <a:endParaRPr lang="es-GT" sz="2800" dirty="0" smtClean="0"/>
          </a:p>
          <a:p>
            <a:endParaRPr lang="en-US" dirty="0"/>
          </a:p>
        </p:txBody>
      </p:sp>
      <p:sp>
        <p:nvSpPr>
          <p:cNvPr id="4" name="3 Marcador de texto"/>
          <p:cNvSpPr>
            <a:spLocks noGrp="1"/>
          </p:cNvSpPr>
          <p:nvPr>
            <p:ph type="body" sz="half" idx="3"/>
          </p:nvPr>
        </p:nvSpPr>
        <p:spPr>
          <a:xfrm>
            <a:off x="4572001" y="714357"/>
            <a:ext cx="4114800" cy="1071570"/>
          </a:xfrm>
        </p:spPr>
        <p:txBody>
          <a:bodyPr>
            <a:normAutofit fontScale="92500" lnSpcReduction="20000"/>
          </a:bodyPr>
          <a:lstStyle/>
          <a:p>
            <a:pPr algn="ctr"/>
            <a:endParaRPr lang="en-US" sz="4000" dirty="0" smtClean="0"/>
          </a:p>
          <a:p>
            <a:pPr algn="ctr"/>
            <a:r>
              <a:rPr lang="en-US" sz="4000" dirty="0" smtClean="0"/>
              <a:t>Valid </a:t>
            </a:r>
            <a:r>
              <a:rPr lang="en-US" sz="4000" dirty="0" smtClean="0"/>
              <a:t>test</a:t>
            </a:r>
            <a:endParaRPr lang="es-GT" sz="4000" dirty="0" smtClean="0"/>
          </a:p>
          <a:p>
            <a:pPr algn="ctr"/>
            <a:endParaRPr lang="en-US" sz="4000" dirty="0"/>
          </a:p>
        </p:txBody>
      </p:sp>
      <p:sp>
        <p:nvSpPr>
          <p:cNvPr id="5" name="4 Marcador de contenido"/>
          <p:cNvSpPr>
            <a:spLocks noGrp="1"/>
          </p:cNvSpPr>
          <p:nvPr>
            <p:ph sz="quarter" idx="2"/>
          </p:nvPr>
        </p:nvSpPr>
        <p:spPr>
          <a:xfrm>
            <a:off x="500034" y="2214554"/>
            <a:ext cx="4040188" cy="1485904"/>
          </a:xfrm>
        </p:spPr>
        <p:style>
          <a:lnRef idx="2">
            <a:schemeClr val="accent1"/>
          </a:lnRef>
          <a:fillRef idx="1001">
            <a:schemeClr val="lt2"/>
          </a:fillRef>
          <a:effectRef idx="0">
            <a:schemeClr val="accent1"/>
          </a:effectRef>
          <a:fontRef idx="minor">
            <a:schemeClr val="dk1"/>
          </a:fontRef>
        </p:style>
        <p:txBody>
          <a:bodyPr/>
          <a:lstStyle/>
          <a:p>
            <a:r>
              <a:rPr lang="en-US" dirty="0" smtClean="0">
                <a:latin typeface="Arial" pitchFamily="34" charset="0"/>
                <a:cs typeface="Arial" pitchFamily="34" charset="0"/>
              </a:rPr>
              <a:t>These </a:t>
            </a:r>
            <a:r>
              <a:rPr lang="en-US" dirty="0" smtClean="0">
                <a:latin typeface="Arial" pitchFamily="34" charset="0"/>
                <a:cs typeface="Arial" pitchFamily="34" charset="0"/>
              </a:rPr>
              <a:t>standards are </a:t>
            </a:r>
            <a:r>
              <a:rPr lang="en-US" dirty="0" smtClean="0">
                <a:latin typeface="Arial" pitchFamily="34" charset="0"/>
                <a:cs typeface="Arial" pitchFamily="34" charset="0"/>
              </a:rPr>
              <a:t>requirements for validity and reliability in educational </a:t>
            </a:r>
            <a:r>
              <a:rPr lang="en-US" dirty="0" smtClean="0">
                <a:latin typeface="Arial" pitchFamily="34" charset="0"/>
                <a:cs typeface="Arial" pitchFamily="34" charset="0"/>
              </a:rPr>
              <a:t>testing.</a:t>
            </a:r>
            <a:endParaRPr lang="en-US" dirty="0">
              <a:latin typeface="Arial" pitchFamily="34" charset="0"/>
              <a:cs typeface="Arial" pitchFamily="34" charset="0"/>
            </a:endParaRPr>
          </a:p>
        </p:txBody>
      </p:sp>
      <p:pic>
        <p:nvPicPr>
          <p:cNvPr id="3075" name="Picture 3"/>
          <p:cNvPicPr>
            <a:picLocks noGrp="1" noChangeAspect="1" noChangeArrowheads="1"/>
          </p:cNvPicPr>
          <p:nvPr>
            <p:ph sz="quarter" idx="4"/>
          </p:nvPr>
        </p:nvPicPr>
        <p:blipFill>
          <a:blip r:embed="rId2"/>
          <a:srcRect/>
          <a:stretch>
            <a:fillRect/>
          </a:stretch>
        </p:blipFill>
        <p:spPr bwMode="auto">
          <a:xfrm>
            <a:off x="642910" y="3857628"/>
            <a:ext cx="3471858" cy="2603893"/>
          </a:xfrm>
          <a:prstGeom prst="rect">
            <a:avLst/>
          </a:prstGeom>
          <a:noFill/>
          <a:ln w="9525">
            <a:noFill/>
            <a:miter lim="800000"/>
            <a:headEnd/>
            <a:tailEnd/>
          </a:ln>
          <a:effectLst/>
        </p:spPr>
      </p:pic>
      <p:sp>
        <p:nvSpPr>
          <p:cNvPr id="8" name="7 CuadroTexto"/>
          <p:cNvSpPr txBox="1"/>
          <p:nvPr/>
        </p:nvSpPr>
        <p:spPr>
          <a:xfrm>
            <a:off x="5072066" y="1500174"/>
            <a:ext cx="3286148" cy="203132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dirty="0" smtClean="0">
                <a:solidFill>
                  <a:schemeClr val="accent1"/>
                </a:solidFill>
                <a:latin typeface="Arial" pitchFamily="34" charset="0"/>
                <a:cs typeface="Arial" pitchFamily="34" charset="0"/>
              </a:rPr>
              <a:t> </a:t>
            </a:r>
            <a:r>
              <a:rPr lang="en-US" dirty="0" smtClean="0">
                <a:solidFill>
                  <a:schemeClr val="accent1"/>
                </a:solidFill>
                <a:latin typeface="Arial" pitchFamily="34" charset="0"/>
                <a:cs typeface="Arial" pitchFamily="34" charset="0"/>
              </a:rPr>
              <a:t>It </a:t>
            </a:r>
            <a:r>
              <a:rPr lang="en-US" dirty="0" smtClean="0">
                <a:solidFill>
                  <a:schemeClr val="accent1"/>
                </a:solidFill>
                <a:latin typeface="Arial" pitchFamily="34" charset="0"/>
                <a:cs typeface="Arial" pitchFamily="34" charset="0"/>
              </a:rPr>
              <a:t>tells us how much a test measures what it is supposed to be measuring. There are two main methods to demonstrate a test's validity. One is criterion validity and the other is content validity.</a:t>
            </a:r>
            <a:endParaRPr lang="en-US" dirty="0">
              <a:solidFill>
                <a:schemeClr val="accent1"/>
              </a:solidFill>
              <a:latin typeface="Arial" pitchFamily="34" charset="0"/>
              <a:cs typeface="Arial" pitchFamily="34" charset="0"/>
            </a:endParaRPr>
          </a:p>
        </p:txBody>
      </p:sp>
      <p:pic>
        <p:nvPicPr>
          <p:cNvPr id="3076" name="Picture 4"/>
          <p:cNvPicPr>
            <a:picLocks noChangeAspect="1" noChangeArrowheads="1"/>
          </p:cNvPicPr>
          <p:nvPr/>
        </p:nvPicPr>
        <p:blipFill>
          <a:blip r:embed="rId3"/>
          <a:srcRect/>
          <a:stretch>
            <a:fillRect/>
          </a:stretch>
        </p:blipFill>
        <p:spPr bwMode="auto">
          <a:xfrm>
            <a:off x="5143504" y="3857628"/>
            <a:ext cx="3109913" cy="233487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857232"/>
            <a:ext cx="7786742"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endParaRPr lang="en-US" dirty="0" smtClean="0">
              <a:hlinkClick r:id="rId2"/>
            </a:endParaRPr>
          </a:p>
          <a:p>
            <a:pPr algn="ctr"/>
            <a:r>
              <a:rPr lang="en-US" dirty="0" smtClean="0">
                <a:hlinkClick r:id="rId2"/>
              </a:rPr>
              <a:t>WEB RESOURCES</a:t>
            </a:r>
          </a:p>
          <a:p>
            <a:pPr algn="ctr"/>
            <a:endParaRPr lang="en-US" dirty="0" smtClean="0">
              <a:hlinkClick r:id="rId2"/>
            </a:endParaRPr>
          </a:p>
          <a:p>
            <a:r>
              <a:rPr lang="en-US" dirty="0" smtClean="0">
                <a:hlinkClick r:id="rId2"/>
              </a:rPr>
              <a:t>http</a:t>
            </a:r>
            <a:r>
              <a:rPr lang="en-US" dirty="0" smtClean="0">
                <a:hlinkClick r:id="rId2"/>
              </a:rPr>
              <a:t>://</a:t>
            </a:r>
            <a:r>
              <a:rPr lang="en-US" dirty="0" smtClean="0">
                <a:hlinkClick r:id="rId2"/>
              </a:rPr>
              <a:t>www.slideshare.net/totalpeople/assessor-training-2013</a:t>
            </a:r>
            <a:endParaRPr lang="en-US" dirty="0" smtClean="0"/>
          </a:p>
          <a:p>
            <a:endParaRPr lang="en-US" dirty="0" smtClean="0"/>
          </a:p>
          <a:p>
            <a:endParaRPr lang="en-US" dirty="0" smtClean="0"/>
          </a:p>
          <a:p>
            <a:endParaRPr lang="en-US" dirty="0" smtClean="0"/>
          </a:p>
          <a:p>
            <a:endParaRPr lang="en-US" dirty="0"/>
          </a:p>
        </p:txBody>
      </p:sp>
      <p:sp>
        <p:nvSpPr>
          <p:cNvPr id="3" name="2 Rectángulo"/>
          <p:cNvSpPr/>
          <p:nvPr/>
        </p:nvSpPr>
        <p:spPr>
          <a:xfrm>
            <a:off x="642910" y="2214555"/>
            <a:ext cx="7500990" cy="369332"/>
          </a:xfrm>
          <a:prstGeom prst="rect">
            <a:avLst/>
          </a:prstGeom>
        </p:spPr>
        <p:txBody>
          <a:bodyPr wrap="square">
            <a:spAutoFit/>
          </a:bodyPr>
          <a:lstStyle/>
          <a:p>
            <a:r>
              <a:rPr lang="en-US" dirty="0" smtClean="0"/>
              <a:t>http://www.mathgoodies.com/lessons/vol8/median.html</a:t>
            </a:r>
            <a:endParaRPr lang="en-US" dirty="0"/>
          </a:p>
        </p:txBody>
      </p:sp>
      <p:sp>
        <p:nvSpPr>
          <p:cNvPr id="4" name="3 Rectángulo"/>
          <p:cNvSpPr/>
          <p:nvPr/>
        </p:nvSpPr>
        <p:spPr>
          <a:xfrm>
            <a:off x="642910" y="3357562"/>
            <a:ext cx="771530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http://www.teach-nology.com/currenttrends/alternative_assessment/performance_based/</a:t>
            </a:r>
            <a:endParaRPr lang="en-US" dirty="0"/>
          </a:p>
        </p:txBody>
      </p:sp>
      <p:sp>
        <p:nvSpPr>
          <p:cNvPr id="5" name="4 Rectángulo"/>
          <p:cNvSpPr/>
          <p:nvPr/>
        </p:nvSpPr>
        <p:spPr>
          <a:xfrm>
            <a:off x="642910" y="4143380"/>
            <a:ext cx="778674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www.google.com.gt/search?q=Self+assessment&amp;rlz=1C1GGGE_esGT515GT515&amp;espv=2&amp;biw=1440&amp;bih=775&amp;tbm=isch&amp;tbo=</a:t>
            </a:r>
            <a:endParaRPr lang="en-US" dirty="0"/>
          </a:p>
        </p:txBody>
      </p:sp>
      <p:sp>
        <p:nvSpPr>
          <p:cNvPr id="6" name="5 Rectángulo"/>
          <p:cNvSpPr/>
          <p:nvPr/>
        </p:nvSpPr>
        <p:spPr>
          <a:xfrm>
            <a:off x="642910" y="5072074"/>
            <a:ext cx="778674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http://edglossary.org/summative-assessment/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smtClean="0"/>
              <a:t>Aptitude test	   -	Assessment</a:t>
            </a:r>
            <a:endParaRPr lang="en-US" dirty="0"/>
          </a:p>
        </p:txBody>
      </p:sp>
      <p:sp>
        <p:nvSpPr>
          <p:cNvPr id="3" name="2 Marcador de contenido"/>
          <p:cNvSpPr>
            <a:spLocks noGrp="1"/>
          </p:cNvSpPr>
          <p:nvPr>
            <p:ph sz="half" idx="1"/>
          </p:nvPr>
        </p:nvSpPr>
        <p:spPr>
          <a:solidFill>
            <a:schemeClr val="bg2"/>
          </a:solidFill>
        </p:spPr>
        <p:style>
          <a:lnRef idx="2">
            <a:schemeClr val="accent4"/>
          </a:lnRef>
          <a:fillRef idx="1">
            <a:schemeClr val="lt1"/>
          </a:fillRef>
          <a:effectRef idx="0">
            <a:schemeClr val="accent4"/>
          </a:effectRef>
          <a:fontRef idx="minor">
            <a:schemeClr val="dk1"/>
          </a:fontRef>
        </p:style>
        <p:txBody>
          <a:bodyPr>
            <a:normAutofit/>
          </a:bodyPr>
          <a:lstStyle/>
          <a:p>
            <a:r>
              <a:rPr lang="en-US" sz="1800" dirty="0" smtClean="0">
                <a:latin typeface="Arial" pitchFamily="34" charset="0"/>
                <a:cs typeface="Arial" pitchFamily="34" charset="0"/>
              </a:rPr>
              <a:t>Its objective is to measure the student or employee’s innate abilities or his-her potential for achievement, it is  not designed to measure  knowledge. </a:t>
            </a:r>
          </a:p>
          <a:p>
            <a:pPr>
              <a:buNone/>
            </a:pP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It will show how is his-her potential to handle the job.</a:t>
            </a:r>
          </a:p>
          <a:p>
            <a:r>
              <a:rPr lang="en-US" sz="1800" dirty="0" smtClean="0">
                <a:latin typeface="Arial" pitchFamily="34" charset="0"/>
                <a:cs typeface="Arial" pitchFamily="34" charset="0"/>
              </a:rPr>
              <a:t>Example:</a:t>
            </a:r>
          </a:p>
          <a:p>
            <a:pPr algn="ctr"/>
            <a:r>
              <a:rPr lang="es-GT" sz="1800" u="sng" dirty="0" smtClean="0">
                <a:latin typeface="Arial" pitchFamily="34" charset="0"/>
                <a:cs typeface="Arial" pitchFamily="34" charset="0"/>
              </a:rPr>
              <a:t>Popular </a:t>
            </a:r>
            <a:r>
              <a:rPr lang="es-GT" sz="1800" u="sng" dirty="0" err="1" smtClean="0">
                <a:latin typeface="Arial" pitchFamily="34" charset="0"/>
                <a:cs typeface="Arial" pitchFamily="34" charset="0"/>
              </a:rPr>
              <a:t>Aptitude</a:t>
            </a:r>
            <a:r>
              <a:rPr lang="es-GT" sz="1800" u="sng" dirty="0" smtClean="0">
                <a:latin typeface="Arial" pitchFamily="34" charset="0"/>
                <a:cs typeface="Arial" pitchFamily="34" charset="0"/>
              </a:rPr>
              <a:t> </a:t>
            </a:r>
            <a:r>
              <a:rPr lang="es-GT" sz="1800" u="sng" dirty="0" err="1" smtClean="0">
                <a:latin typeface="Arial" pitchFamily="34" charset="0"/>
                <a:cs typeface="Arial" pitchFamily="34" charset="0"/>
              </a:rPr>
              <a:t>Tests</a:t>
            </a:r>
            <a:endParaRPr lang="es-GT" sz="1800" u="sng" dirty="0" smtClean="0">
              <a:latin typeface="Arial" pitchFamily="34" charset="0"/>
              <a:cs typeface="Arial" pitchFamily="34" charset="0"/>
            </a:endParaRPr>
          </a:p>
          <a:p>
            <a:pPr algn="ctr">
              <a:buNone/>
            </a:pPr>
            <a:r>
              <a:rPr lang="es-GT" sz="1600" dirty="0" err="1" smtClean="0">
                <a:latin typeface="Arial" pitchFamily="34" charset="0"/>
                <a:cs typeface="Arial" pitchFamily="34" charset="0"/>
              </a:rPr>
              <a:t>Numerical</a:t>
            </a:r>
            <a:r>
              <a:rPr lang="es-GT" sz="1600" dirty="0" smtClean="0">
                <a:latin typeface="Arial" pitchFamily="34" charset="0"/>
                <a:cs typeface="Arial" pitchFamily="34" charset="0"/>
              </a:rPr>
              <a:t>, </a:t>
            </a:r>
            <a:r>
              <a:rPr lang="es-GT" sz="1600" dirty="0" err="1" smtClean="0">
                <a:latin typeface="Arial" pitchFamily="34" charset="0"/>
                <a:cs typeface="Arial" pitchFamily="34" charset="0"/>
              </a:rPr>
              <a:t>reasoning</a:t>
            </a:r>
            <a:r>
              <a:rPr lang="es-GT" sz="1600" dirty="0" smtClean="0">
                <a:latin typeface="Arial" pitchFamily="34" charset="0"/>
                <a:cs typeface="Arial" pitchFamily="34" charset="0"/>
              </a:rPr>
              <a:t> verbal, </a:t>
            </a:r>
            <a:r>
              <a:rPr lang="es-GT" sz="1600" dirty="0" err="1" smtClean="0">
                <a:latin typeface="Arial" pitchFamily="34" charset="0"/>
                <a:cs typeface="Arial" pitchFamily="34" charset="0"/>
              </a:rPr>
              <a:t>reasoning</a:t>
            </a:r>
            <a:r>
              <a:rPr lang="es-GT" sz="1600" dirty="0" smtClean="0">
                <a:latin typeface="Arial" pitchFamily="34" charset="0"/>
                <a:cs typeface="Arial" pitchFamily="34" charset="0"/>
              </a:rPr>
              <a:t> </a:t>
            </a:r>
            <a:r>
              <a:rPr lang="es-GT" sz="1600" dirty="0" err="1" smtClean="0">
                <a:latin typeface="Arial" pitchFamily="34" charset="0"/>
                <a:cs typeface="Arial" pitchFamily="34" charset="0"/>
              </a:rPr>
              <a:t>logical</a:t>
            </a:r>
            <a:r>
              <a:rPr lang="es-GT" sz="1600" dirty="0" smtClean="0">
                <a:latin typeface="Arial" pitchFamily="34" charset="0"/>
                <a:cs typeface="Arial" pitchFamily="34" charset="0"/>
              </a:rPr>
              <a:t>, </a:t>
            </a:r>
            <a:r>
              <a:rPr lang="es-GT" sz="1600" dirty="0" err="1" smtClean="0">
                <a:latin typeface="Arial" pitchFamily="34" charset="0"/>
                <a:cs typeface="Arial" pitchFamily="34" charset="0"/>
              </a:rPr>
              <a:t>reasoning</a:t>
            </a:r>
            <a:r>
              <a:rPr lang="es-GT" sz="1600" dirty="0" smtClean="0">
                <a:latin typeface="Arial" pitchFamily="34" charset="0"/>
                <a:cs typeface="Arial" pitchFamily="34" charset="0"/>
              </a:rPr>
              <a:t> </a:t>
            </a:r>
            <a:r>
              <a:rPr lang="es-GT" sz="1600" dirty="0" err="1" smtClean="0">
                <a:latin typeface="Arial" pitchFamily="34" charset="0"/>
                <a:cs typeface="Arial" pitchFamily="34" charset="0"/>
              </a:rPr>
              <a:t>deducting</a:t>
            </a:r>
            <a:r>
              <a:rPr lang="es-GT" sz="1600" dirty="0" smtClean="0">
                <a:latin typeface="Arial" pitchFamily="34" charset="0"/>
                <a:cs typeface="Arial" pitchFamily="34" charset="0"/>
              </a:rPr>
              <a:t> and </a:t>
            </a:r>
            <a:r>
              <a:rPr lang="es-GT" sz="1600" dirty="0" err="1" smtClean="0">
                <a:latin typeface="Arial" pitchFamily="34" charset="0"/>
                <a:cs typeface="Arial" pitchFamily="34" charset="0"/>
              </a:rPr>
              <a:t>abstract</a:t>
            </a:r>
            <a:r>
              <a:rPr lang="es-GT" sz="1600" dirty="0" smtClean="0">
                <a:latin typeface="Arial" pitchFamily="34" charset="0"/>
                <a:cs typeface="Arial" pitchFamily="34" charset="0"/>
              </a:rPr>
              <a:t>.</a:t>
            </a:r>
          </a:p>
        </p:txBody>
      </p:sp>
      <p:pic>
        <p:nvPicPr>
          <p:cNvPr id="9217" name="Picture 1"/>
          <p:cNvPicPr>
            <a:picLocks noGrp="1" noChangeAspect="1" noChangeArrowheads="1"/>
          </p:cNvPicPr>
          <p:nvPr>
            <p:ph sz="half" idx="2"/>
          </p:nvPr>
        </p:nvPicPr>
        <p:blipFill>
          <a:blip r:embed="rId2" cstate="print"/>
          <a:srcRect/>
          <a:stretch>
            <a:fillRect/>
          </a:stretch>
        </p:blipFill>
        <p:spPr bwMode="auto">
          <a:xfrm>
            <a:off x="5357818" y="1928802"/>
            <a:ext cx="2571768" cy="1714512"/>
          </a:xfrm>
          <a:prstGeom prst="rect">
            <a:avLst/>
          </a:prstGeom>
          <a:noFill/>
          <a:ln w="9525">
            <a:noFill/>
            <a:miter lim="800000"/>
            <a:headEnd/>
            <a:tailEnd/>
          </a:ln>
          <a:effectLst/>
        </p:spPr>
      </p:pic>
      <p:sp>
        <p:nvSpPr>
          <p:cNvPr id="6" name="5 CuadroTexto"/>
          <p:cNvSpPr txBox="1"/>
          <p:nvPr/>
        </p:nvSpPr>
        <p:spPr>
          <a:xfrm>
            <a:off x="4786314" y="3714752"/>
            <a:ext cx="3714776" cy="258532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dirty="0">
                <a:solidFill>
                  <a:schemeClr val="tx1"/>
                </a:solidFill>
              </a:rPr>
              <a:t>Assessment is the systematic basis for making inferences about the learning and development of students.  It is the process of defining, selecting, designing, collecting, analyzing, interpreting, and using information to increase students’ learning and development.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400" b="1" dirty="0" smtClean="0"/>
              <a:t>Choice Questions      </a:t>
            </a:r>
            <a:r>
              <a:rPr lang="en-US" b="1" dirty="0" smtClean="0"/>
              <a:t>Criterion</a:t>
            </a:r>
            <a:endParaRPr lang="en-US" b="1" dirty="0"/>
          </a:p>
        </p:txBody>
      </p:sp>
      <p:sp>
        <p:nvSpPr>
          <p:cNvPr id="4" name="3 Marcador de contenido"/>
          <p:cNvSpPr>
            <a:spLocks noGrp="1"/>
          </p:cNvSpPr>
          <p:nvPr>
            <p:ph sz="half" idx="2"/>
          </p:nvPr>
        </p:nvSpPr>
        <p:spPr>
          <a:xfrm>
            <a:off x="4643438" y="1928802"/>
            <a:ext cx="4067204" cy="1580353"/>
          </a:xfrm>
        </p:spPr>
        <p:style>
          <a:lnRef idx="0">
            <a:schemeClr val="accent2"/>
          </a:lnRef>
          <a:fillRef idx="3">
            <a:schemeClr val="accent2"/>
          </a:fillRef>
          <a:effectRef idx="3">
            <a:schemeClr val="accent2"/>
          </a:effectRef>
          <a:fontRef idx="minor">
            <a:schemeClr val="lt1"/>
          </a:fontRef>
        </p:style>
        <p:txBody>
          <a:bodyPr>
            <a:noAutofit/>
          </a:bodyPr>
          <a:lstStyle/>
          <a:p>
            <a:r>
              <a:rPr lang="en-US" sz="1800" dirty="0" smtClean="0">
                <a:solidFill>
                  <a:schemeClr val="tx1"/>
                </a:solidFill>
                <a:latin typeface="Arial" pitchFamily="34" charset="0"/>
                <a:cs typeface="Arial" pitchFamily="34" charset="0"/>
              </a:rPr>
              <a:t>A standard by which something can be judged or decided. The plural ‘criteria’ is more commonly encountered.</a:t>
            </a:r>
          </a:p>
          <a:p>
            <a:pPr lvl="3"/>
            <a:r>
              <a:rPr lang="en-US" dirty="0" smtClean="0">
                <a:solidFill>
                  <a:schemeClr val="tx1"/>
                </a:solidFill>
                <a:latin typeface="Arial" pitchFamily="34" charset="0"/>
                <a:cs typeface="Arial" pitchFamily="34" charset="0"/>
              </a:rPr>
              <a:t>Example:</a:t>
            </a:r>
            <a:r>
              <a:rPr lang="en-US" sz="1000" dirty="0" smtClean="0">
                <a:solidFill>
                  <a:schemeClr val="tx1"/>
                </a:solidFill>
                <a:latin typeface="Arial" pitchFamily="34" charset="0"/>
                <a:cs typeface="Arial" pitchFamily="34" charset="0"/>
              </a:rPr>
              <a:t/>
            </a:r>
            <a:br>
              <a:rPr lang="en-US" sz="1000" dirty="0" smtClean="0">
                <a:solidFill>
                  <a:schemeClr val="tx1"/>
                </a:solidFill>
                <a:latin typeface="Arial" pitchFamily="34" charset="0"/>
                <a:cs typeface="Arial" pitchFamily="34" charset="0"/>
              </a:rPr>
            </a:br>
            <a:r>
              <a:rPr lang="en-US" sz="1000" dirty="0" smtClean="0">
                <a:solidFill>
                  <a:schemeClr val="tx1"/>
                </a:solidFill>
                <a:latin typeface="Arial" pitchFamily="34" charset="0"/>
                <a:cs typeface="Arial" pitchFamily="34" charset="0"/>
              </a:rPr>
              <a:t/>
            </a:r>
            <a:br>
              <a:rPr lang="en-US" sz="1000" dirty="0" smtClean="0">
                <a:solidFill>
                  <a:schemeClr val="tx1"/>
                </a:solidFill>
                <a:latin typeface="Arial" pitchFamily="34" charset="0"/>
                <a:cs typeface="Arial" pitchFamily="34" charset="0"/>
              </a:rPr>
            </a:br>
            <a:endParaRPr lang="en-US" sz="1000" dirty="0">
              <a:solidFill>
                <a:schemeClr val="tx1"/>
              </a:solidFill>
              <a:latin typeface="Arial" pitchFamily="34" charset="0"/>
              <a:cs typeface="Arial" pitchFamily="34" charset="0"/>
            </a:endParaRPr>
          </a:p>
        </p:txBody>
      </p:sp>
      <p:sp>
        <p:nvSpPr>
          <p:cNvPr id="7" name="6 Marcador de contenido"/>
          <p:cNvSpPr>
            <a:spLocks noGrp="1"/>
          </p:cNvSpPr>
          <p:nvPr>
            <p:ph sz="half" idx="1"/>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sz="1600" dirty="0" smtClean="0">
                <a:latin typeface="Arial" pitchFamily="34" charset="0"/>
                <a:cs typeface="Arial" pitchFamily="34" charset="0"/>
              </a:rPr>
              <a:t>A multiple choice item consists of a problem, known as the stem, and a list of suggested solutions, known as alternatives. The alternatives consist of one correct or best alternative, which is the answer, and incorrect or inferior alternatives, known as </a:t>
            </a:r>
            <a:r>
              <a:rPr lang="en-US" sz="1600" dirty="0" err="1" smtClean="0">
                <a:latin typeface="Arial" pitchFamily="34" charset="0"/>
                <a:cs typeface="Arial" pitchFamily="34" charset="0"/>
              </a:rPr>
              <a:t>distractors</a:t>
            </a:r>
            <a:r>
              <a:rPr lang="en-US" sz="1600" dirty="0" smtClean="0">
                <a:latin typeface="Arial" pitchFamily="34" charset="0"/>
                <a:cs typeface="Arial" pitchFamily="34" charset="0"/>
              </a:rPr>
              <a:t>.   </a:t>
            </a:r>
          </a:p>
          <a:p>
            <a:r>
              <a:rPr lang="en-US" sz="1600" dirty="0" smtClean="0">
                <a:latin typeface="Arial" pitchFamily="34" charset="0"/>
                <a:cs typeface="Arial" pitchFamily="34" charset="0"/>
              </a:rPr>
              <a:t>                Example:</a:t>
            </a:r>
            <a:endParaRPr lang="en-US" sz="1600" dirty="0">
              <a:latin typeface="Arial" pitchFamily="34" charset="0"/>
              <a:cs typeface="Arial" pitchFamily="34" charset="0"/>
            </a:endParaRPr>
          </a:p>
        </p:txBody>
      </p:sp>
      <p:pic>
        <p:nvPicPr>
          <p:cNvPr id="8194" name="Picture 2"/>
          <p:cNvPicPr>
            <a:picLocks noChangeAspect="1" noChangeArrowheads="1"/>
          </p:cNvPicPr>
          <p:nvPr/>
        </p:nvPicPr>
        <p:blipFill>
          <a:blip r:embed="rId2"/>
          <a:srcRect/>
          <a:stretch>
            <a:fillRect/>
          </a:stretch>
        </p:blipFill>
        <p:spPr bwMode="auto">
          <a:xfrm>
            <a:off x="571472" y="4286256"/>
            <a:ext cx="3786214" cy="1980481"/>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5214942" y="3857628"/>
            <a:ext cx="3143256" cy="235744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4000" b="1" dirty="0" smtClean="0"/>
              <a:t>Cut score             -    </a:t>
            </a:r>
            <a:r>
              <a:rPr lang="en-US" sz="4000" b="1" dirty="0" smtClean="0"/>
              <a:t>  </a:t>
            </a:r>
            <a:r>
              <a:rPr lang="en-US" sz="3200" b="1" dirty="0" smtClean="0"/>
              <a:t>Diagnostic Assessment</a:t>
            </a:r>
            <a:endParaRPr lang="en-US" sz="3200" dirty="0"/>
          </a:p>
        </p:txBody>
      </p:sp>
      <p:sp>
        <p:nvSpPr>
          <p:cNvPr id="3" name="2 Marcador de contenido"/>
          <p:cNvSpPr>
            <a:spLocks noGrp="1"/>
          </p:cNvSpPr>
          <p:nvPr>
            <p:ph sz="half" idx="1"/>
          </p:nvPr>
        </p:nvSpPr>
        <p:spPr/>
        <p:style>
          <a:lnRef idx="0">
            <a:scrgbClr r="0" g="0" b="0"/>
          </a:lnRef>
          <a:fillRef idx="1003">
            <a:schemeClr val="lt2"/>
          </a:fillRef>
          <a:effectRef idx="0">
            <a:scrgbClr r="0" g="0" b="0"/>
          </a:effectRef>
          <a:fontRef idx="major"/>
        </p:style>
        <p:txBody>
          <a:bodyPr>
            <a:normAutofit/>
          </a:bodyPr>
          <a:lstStyle/>
          <a:p>
            <a:pPr algn="just"/>
            <a:r>
              <a:rPr lang="en-US" sz="1600" dirty="0" smtClean="0">
                <a:latin typeface="Arial" pitchFamily="34" charset="0"/>
                <a:cs typeface="Arial" pitchFamily="34" charset="0"/>
              </a:rPr>
              <a:t>Cut scores are selected points on the score scale of a test. The points are used to determine whether a particular test score is sufficient for some purpose. For example, student performance on a test may be classified into one of several categories such as basic, proficient, or advanced on the basis of cut scores. </a:t>
            </a:r>
          </a:p>
          <a:p>
            <a:endParaRPr lang="en-US" sz="1600" dirty="0">
              <a:latin typeface="Arial" pitchFamily="34" charset="0"/>
              <a:cs typeface="Arial" pitchFamily="34" charset="0"/>
            </a:endParaRPr>
          </a:p>
        </p:txBody>
      </p:sp>
      <p:pic>
        <p:nvPicPr>
          <p:cNvPr id="7171" name="Picture 3" descr="http://www.bioinfor.com/images/PEAKS/dbscore2.png"/>
          <p:cNvPicPr>
            <a:picLocks noChangeAspect="1" noChangeArrowheads="1"/>
          </p:cNvPicPr>
          <p:nvPr/>
        </p:nvPicPr>
        <p:blipFill>
          <a:blip r:embed="rId2"/>
          <a:srcRect/>
          <a:stretch>
            <a:fillRect/>
          </a:stretch>
        </p:blipFill>
        <p:spPr bwMode="auto">
          <a:xfrm>
            <a:off x="1000100" y="4286256"/>
            <a:ext cx="3143272" cy="1994487"/>
          </a:xfrm>
          <a:prstGeom prst="rect">
            <a:avLst/>
          </a:prstGeom>
          <a:noFill/>
        </p:spPr>
      </p:pic>
      <p:pic>
        <p:nvPicPr>
          <p:cNvPr id="1026" name="Picture 2"/>
          <p:cNvPicPr>
            <a:picLocks noGrp="1" noChangeAspect="1" noChangeArrowheads="1"/>
          </p:cNvPicPr>
          <p:nvPr>
            <p:ph sz="half" idx="2"/>
          </p:nvPr>
        </p:nvPicPr>
        <p:blipFill>
          <a:blip r:embed="rId3"/>
          <a:srcRect/>
          <a:stretch>
            <a:fillRect/>
          </a:stretch>
        </p:blipFill>
        <p:spPr bwMode="auto">
          <a:xfrm>
            <a:off x="4786314" y="1857364"/>
            <a:ext cx="3793361" cy="2147099"/>
          </a:xfrm>
          <a:prstGeom prst="rect">
            <a:avLst/>
          </a:prstGeom>
          <a:noFill/>
          <a:ln w="9525">
            <a:noFill/>
            <a:miter lim="800000"/>
            <a:headEnd/>
            <a:tailEnd/>
          </a:ln>
          <a:effectLst/>
        </p:spPr>
      </p:pic>
      <p:sp>
        <p:nvSpPr>
          <p:cNvPr id="7" name="6 CuadroTexto"/>
          <p:cNvSpPr txBox="1"/>
          <p:nvPr/>
        </p:nvSpPr>
        <p:spPr>
          <a:xfrm>
            <a:off x="4786314" y="4214818"/>
            <a:ext cx="3786214" cy="1815882"/>
          </a:xfrm>
          <a:prstGeom prst="rect">
            <a:avLst/>
          </a:prstGeom>
          <a:solidFill>
            <a:schemeClr val="accent4"/>
          </a:solidFill>
        </p:spPr>
        <p:style>
          <a:lnRef idx="0">
            <a:scrgbClr r="0" g="0" b="0"/>
          </a:lnRef>
          <a:fillRef idx="1002">
            <a:schemeClr val="dk2"/>
          </a:fillRef>
          <a:effectRef idx="0">
            <a:scrgbClr r="0" g="0" b="0"/>
          </a:effectRef>
          <a:fontRef idx="major"/>
        </p:style>
        <p:txBody>
          <a:bodyPr wrap="square" rtlCol="0">
            <a:spAutoFit/>
          </a:bodyPr>
          <a:lstStyle/>
          <a:p>
            <a:pPr algn="just"/>
            <a:r>
              <a:rPr lang="en-US" sz="1600" dirty="0" smtClean="0">
                <a:latin typeface="Arial" pitchFamily="34" charset="0"/>
                <a:cs typeface="Arial" pitchFamily="34" charset="0"/>
              </a:rPr>
              <a:t>It can provide educators with information about each student’s prior knowledge before beginning instruction. You can use a diagnostic assessment to assist them in developing lesson plans and providing differentiated instruction to meet children’s needs.</a:t>
            </a:r>
            <a:endParaRPr lang="en-US" sz="16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t>Essay Question -    Evaluation</a:t>
            </a:r>
            <a:endParaRPr lang="en-US" b="1" dirty="0"/>
          </a:p>
        </p:txBody>
      </p:sp>
      <p:sp>
        <p:nvSpPr>
          <p:cNvPr id="3" name="2 Marcador de contenido"/>
          <p:cNvSpPr>
            <a:spLocks noGrp="1"/>
          </p:cNvSpPr>
          <p:nvPr>
            <p:ph sz="half" idx="1"/>
          </p:nvPr>
        </p:nvSpPr>
        <p:spPr>
          <a:xfrm>
            <a:off x="457200" y="1920085"/>
            <a:ext cx="4038600" cy="1723229"/>
          </a:xfrm>
        </p:spPr>
        <p:txBody>
          <a:bodyPr>
            <a:normAutofit/>
          </a:bodyPr>
          <a:lstStyle/>
          <a:p>
            <a:r>
              <a:rPr lang="en-US" sz="1800" dirty="0" smtClean="0">
                <a:latin typeface="Arial" pitchFamily="34" charset="0"/>
                <a:cs typeface="Arial" pitchFamily="34" charset="0"/>
              </a:rPr>
              <a:t>It is an </a:t>
            </a:r>
            <a:r>
              <a:rPr lang="en-US" sz="1800" dirty="0" smtClean="0">
                <a:latin typeface="Arial" pitchFamily="34" charset="0"/>
                <a:cs typeface="Arial" pitchFamily="34" charset="0"/>
              </a:rPr>
              <a:t>examination question that requires an answer in a sentence, paragraph, or short </a:t>
            </a:r>
            <a:r>
              <a:rPr lang="en-US" sz="1800" dirty="0" smtClean="0">
                <a:latin typeface="Arial" pitchFamily="34" charset="0"/>
                <a:cs typeface="Arial" pitchFamily="34" charset="0"/>
              </a:rPr>
              <a:t>composition.</a:t>
            </a:r>
          </a:p>
          <a:p>
            <a:r>
              <a:rPr lang="en-US" sz="1800" dirty="0" smtClean="0">
                <a:latin typeface="Arial" pitchFamily="34" charset="0"/>
                <a:cs typeface="Arial" pitchFamily="34" charset="0"/>
              </a:rPr>
              <a:t>Example:</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endParaRPr lang="en-US" sz="1800" dirty="0">
              <a:latin typeface="Arial" pitchFamily="34" charset="0"/>
              <a:cs typeface="Arial" pitchFamily="34" charset="0"/>
            </a:endParaRPr>
          </a:p>
        </p:txBody>
      </p:sp>
      <p:sp>
        <p:nvSpPr>
          <p:cNvPr id="4" name="3 Marcador de contenido"/>
          <p:cNvSpPr>
            <a:spLocks noGrp="1"/>
          </p:cNvSpPr>
          <p:nvPr>
            <p:ph sz="half" idx="2"/>
          </p:nvPr>
        </p:nvSpPr>
        <p:spPr>
          <a:xfrm>
            <a:off x="4648200" y="1920085"/>
            <a:ext cx="4067204" cy="1794667"/>
          </a:xfrm>
        </p:spPr>
        <p:txBody>
          <a:bodyPr>
            <a:normAutofit/>
          </a:bodyPr>
          <a:lstStyle/>
          <a:p>
            <a:r>
              <a:rPr lang="en-US" sz="2000" dirty="0" smtClean="0">
                <a:latin typeface="Arial" pitchFamily="34" charset="0"/>
                <a:cs typeface="Arial" pitchFamily="34" charset="0"/>
              </a:rPr>
              <a:t>It is</a:t>
            </a:r>
            <a:r>
              <a:rPr lang="en-US" sz="2000" dirty="0" smtClean="0">
                <a:latin typeface="Arial" pitchFamily="34" charset="0"/>
                <a:cs typeface="Arial" pitchFamily="34" charset="0"/>
              </a:rPr>
              <a:t> to judge </a:t>
            </a:r>
            <a:r>
              <a:rPr lang="en-US" sz="2000" dirty="0" smtClean="0">
                <a:latin typeface="Arial" pitchFamily="34" charset="0"/>
                <a:cs typeface="Arial" pitchFamily="34" charset="0"/>
              </a:rPr>
              <a:t>the condition or level of achievement </a:t>
            </a:r>
            <a:r>
              <a:rPr lang="en-US" sz="2000" dirty="0" smtClean="0">
                <a:latin typeface="Arial" pitchFamily="34" charset="0"/>
                <a:cs typeface="Arial" pitchFamily="34" charset="0"/>
              </a:rPr>
              <a:t>of </a:t>
            </a:r>
            <a:r>
              <a:rPr lang="en-US" sz="2000" dirty="0" smtClean="0">
                <a:latin typeface="Arial" pitchFamily="34" charset="0"/>
                <a:cs typeface="Arial" pitchFamily="34" charset="0"/>
              </a:rPr>
              <a:t>someone  </a:t>
            </a:r>
            <a:r>
              <a:rPr lang="en-US" sz="2000" dirty="0" smtClean="0">
                <a:latin typeface="Arial" pitchFamily="34" charset="0"/>
                <a:cs typeface="Arial" pitchFamily="34" charset="0"/>
              </a:rPr>
              <a:t>in a careful and </a:t>
            </a:r>
            <a:r>
              <a:rPr lang="en-US" sz="2000" dirty="0" smtClean="0">
                <a:latin typeface="Arial" pitchFamily="34" charset="0"/>
                <a:cs typeface="Arial" pitchFamily="34" charset="0"/>
              </a:rPr>
              <a:t>thoughtful way.</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400" dirty="0">
              <a:latin typeface="Arial" pitchFamily="34" charset="0"/>
              <a:cs typeface="Arial" pitchFamily="34" charset="0"/>
            </a:endParaRPr>
          </a:p>
        </p:txBody>
      </p:sp>
      <p:pic>
        <p:nvPicPr>
          <p:cNvPr id="2052" name="Picture 4" descr="http://www.professays.com/wp-content/uploads/2009/12/essay_questions.jpg"/>
          <p:cNvPicPr>
            <a:picLocks noChangeAspect="1" noChangeArrowheads="1"/>
          </p:cNvPicPr>
          <p:nvPr/>
        </p:nvPicPr>
        <p:blipFill>
          <a:blip r:embed="rId2" cstate="print"/>
          <a:srcRect/>
          <a:stretch>
            <a:fillRect/>
          </a:stretch>
        </p:blipFill>
        <p:spPr bwMode="auto">
          <a:xfrm>
            <a:off x="1000100" y="3165222"/>
            <a:ext cx="3000396" cy="3332873"/>
          </a:xfrm>
          <a:prstGeom prst="rect">
            <a:avLst/>
          </a:prstGeom>
          <a:noFill/>
        </p:spPr>
      </p:pic>
      <p:pic>
        <p:nvPicPr>
          <p:cNvPr id="2054" name="Picture 6"/>
          <p:cNvPicPr>
            <a:picLocks noChangeAspect="1" noChangeArrowheads="1"/>
          </p:cNvPicPr>
          <p:nvPr/>
        </p:nvPicPr>
        <p:blipFill>
          <a:blip r:embed="rId3"/>
          <a:srcRect/>
          <a:stretch>
            <a:fillRect/>
          </a:stretch>
        </p:blipFill>
        <p:spPr bwMode="auto">
          <a:xfrm>
            <a:off x="4786314" y="3786190"/>
            <a:ext cx="4000505" cy="198606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3600" b="1" dirty="0" smtClean="0"/>
              <a:t>Formative Assessment </a:t>
            </a:r>
            <a:r>
              <a:rPr lang="en-US" sz="3600" dirty="0" smtClean="0"/>
              <a:t>-  </a:t>
            </a:r>
            <a:r>
              <a:rPr lang="en-US" sz="3600" b="1" dirty="0" smtClean="0"/>
              <a:t>Holistic Method</a:t>
            </a:r>
            <a:endParaRPr lang="en-US" sz="3600" b="1" dirty="0"/>
          </a:p>
        </p:txBody>
      </p:sp>
      <p:pic>
        <p:nvPicPr>
          <p:cNvPr id="12289" name="Picture 1"/>
          <p:cNvPicPr>
            <a:picLocks noGrp="1" noChangeAspect="1" noChangeArrowheads="1"/>
          </p:cNvPicPr>
          <p:nvPr>
            <p:ph sz="half" idx="1"/>
          </p:nvPr>
        </p:nvPicPr>
        <p:blipFill>
          <a:blip r:embed="rId2"/>
          <a:srcRect/>
          <a:stretch>
            <a:fillRect/>
          </a:stretch>
        </p:blipFill>
        <p:spPr bwMode="auto">
          <a:xfrm>
            <a:off x="620708" y="1920874"/>
            <a:ext cx="3308350" cy="2363107"/>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a:srcRect/>
          <a:stretch>
            <a:fillRect/>
          </a:stretch>
        </p:blipFill>
        <p:spPr bwMode="auto">
          <a:xfrm>
            <a:off x="571472" y="4286256"/>
            <a:ext cx="3859278" cy="2238381"/>
          </a:xfrm>
          <a:prstGeom prst="rect">
            <a:avLst/>
          </a:prstGeom>
          <a:noFill/>
          <a:ln w="9525">
            <a:noFill/>
            <a:miter lim="800000"/>
            <a:headEnd/>
            <a:tailEnd/>
          </a:ln>
          <a:effectLst/>
        </p:spPr>
      </p:pic>
      <p:pic>
        <p:nvPicPr>
          <p:cNvPr id="12293" name="Picture 5"/>
          <p:cNvPicPr>
            <a:picLocks noGrp="1" noChangeAspect="1" noChangeArrowheads="1"/>
          </p:cNvPicPr>
          <p:nvPr>
            <p:ph sz="half" idx="2"/>
          </p:nvPr>
        </p:nvPicPr>
        <p:blipFill>
          <a:blip r:embed="rId4"/>
          <a:srcRect/>
          <a:stretch>
            <a:fillRect/>
          </a:stretch>
        </p:blipFill>
        <p:spPr bwMode="auto">
          <a:xfrm>
            <a:off x="4929190" y="2357430"/>
            <a:ext cx="3629464" cy="272494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928670"/>
            <a:ext cx="8229600" cy="1143000"/>
          </a:xfrm>
        </p:spPr>
        <p:txBody>
          <a:bodyPr>
            <a:noAutofit/>
          </a:bodyPr>
          <a:lstStyle/>
          <a:p>
            <a:r>
              <a:rPr lang="en-US" sz="4000" dirty="0" smtClean="0"/>
              <a:t>     </a:t>
            </a:r>
            <a:r>
              <a:rPr lang="en-US" sz="3600" b="1" dirty="0" smtClean="0"/>
              <a:t>Median         </a:t>
            </a:r>
            <a:r>
              <a:rPr lang="en-US" sz="4000" dirty="0" smtClean="0"/>
              <a:t>       </a:t>
            </a:r>
            <a:r>
              <a:rPr lang="en-US" sz="4000" b="1" dirty="0" smtClean="0"/>
              <a:t>Performance based  						assessment</a:t>
            </a:r>
            <a:endParaRPr lang="en-US" sz="4000" b="1" dirty="0"/>
          </a:p>
        </p:txBody>
      </p:sp>
      <p:sp>
        <p:nvSpPr>
          <p:cNvPr id="3" name="2 Marcador de contenido"/>
          <p:cNvSpPr>
            <a:spLocks noGrp="1"/>
          </p:cNvSpPr>
          <p:nvPr>
            <p:ph sz="half" idx="1"/>
          </p:nvPr>
        </p:nvSpPr>
        <p:spPr>
          <a:xfrm>
            <a:off x="457200" y="2214553"/>
            <a:ext cx="4038600" cy="4140371"/>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en-US" sz="2000" dirty="0" smtClean="0">
                <a:latin typeface="Arial" pitchFamily="34" charset="0"/>
                <a:cs typeface="Arial" pitchFamily="34" charset="0"/>
              </a:rPr>
              <a:t>It is </a:t>
            </a:r>
            <a:r>
              <a:rPr lang="en-US" sz="2000" dirty="0" smtClean="0">
                <a:latin typeface="Arial" pitchFamily="34" charset="0"/>
                <a:cs typeface="Arial" pitchFamily="34" charset="0"/>
              </a:rPr>
              <a:t>the middlemost number in the set. The median is also the number that is halfway into the set. To find the median, the data should first be arranged in </a:t>
            </a:r>
            <a:r>
              <a:rPr lang="en-US" sz="2000" dirty="0" smtClean="0">
                <a:latin typeface="Arial" pitchFamily="34" charset="0"/>
                <a:cs typeface="Arial" pitchFamily="34" charset="0"/>
              </a:rPr>
              <a:t>order </a:t>
            </a:r>
            <a:r>
              <a:rPr lang="en-US" sz="2000" dirty="0" smtClean="0">
                <a:latin typeface="Arial" pitchFamily="34" charset="0"/>
                <a:cs typeface="Arial" pitchFamily="34" charset="0"/>
              </a:rPr>
              <a:t>from least to greatest</a:t>
            </a:r>
            <a:r>
              <a:rPr lang="en-US" sz="2000" dirty="0" smtClean="0">
                <a:latin typeface="Arial" pitchFamily="34" charset="0"/>
                <a:cs typeface="Arial" pitchFamily="34" charset="0"/>
              </a:rPr>
              <a:t>.</a:t>
            </a:r>
          </a:p>
          <a:p>
            <a:r>
              <a:rPr lang="en-US" sz="1700" dirty="0" smtClean="0">
                <a:latin typeface="Arial" pitchFamily="34" charset="0"/>
                <a:cs typeface="Arial" pitchFamily="34" charset="0"/>
              </a:rPr>
              <a:t>Example 2: </a:t>
            </a:r>
            <a:endParaRPr lang="en-US" sz="1700" dirty="0" smtClean="0">
              <a:latin typeface="Arial" pitchFamily="34" charset="0"/>
              <a:cs typeface="Arial" pitchFamily="34" charset="0"/>
            </a:endParaRPr>
          </a:p>
          <a:p>
            <a:r>
              <a:rPr lang="en-US" sz="1700" dirty="0" smtClean="0">
                <a:latin typeface="Arial" pitchFamily="34" charset="0"/>
                <a:cs typeface="Arial" pitchFamily="34" charset="0"/>
              </a:rPr>
              <a:t> During the first marking period, Nicole's math quiz scores were 90, 92, 93, 88, 95, 88, 97, 87, and 98. </a:t>
            </a:r>
            <a:endParaRPr lang="en-US" sz="1700" dirty="0" smtClean="0">
              <a:latin typeface="Arial" pitchFamily="34" charset="0"/>
              <a:cs typeface="Arial" pitchFamily="34" charset="0"/>
            </a:endParaRPr>
          </a:p>
          <a:p>
            <a:r>
              <a:rPr lang="en-US" sz="1700" dirty="0" smtClean="0">
                <a:latin typeface="Arial" pitchFamily="34" charset="0"/>
                <a:cs typeface="Arial" pitchFamily="34" charset="0"/>
              </a:rPr>
              <a:t>What </a:t>
            </a:r>
            <a:r>
              <a:rPr lang="en-US" sz="1700" dirty="0" smtClean="0">
                <a:latin typeface="Arial" pitchFamily="34" charset="0"/>
                <a:cs typeface="Arial" pitchFamily="34" charset="0"/>
              </a:rPr>
              <a:t>was the median quiz score</a:t>
            </a:r>
            <a:r>
              <a:rPr lang="en-US" sz="1700" dirty="0" smtClean="0">
                <a:latin typeface="Arial" pitchFamily="34" charset="0"/>
                <a:cs typeface="Arial" pitchFamily="34" charset="0"/>
              </a:rPr>
              <a:t>?</a:t>
            </a:r>
          </a:p>
          <a:p>
            <a:r>
              <a:rPr lang="en-US" sz="1700" dirty="0" smtClean="0">
                <a:latin typeface="Arial" pitchFamily="34" charset="0"/>
                <a:cs typeface="Arial" pitchFamily="34" charset="0"/>
              </a:rPr>
              <a:t>Solution</a:t>
            </a:r>
            <a:r>
              <a:rPr lang="en-US" sz="1700" dirty="0" smtClean="0">
                <a:latin typeface="Arial" pitchFamily="34" charset="0"/>
                <a:cs typeface="Arial" pitchFamily="34" charset="0"/>
              </a:rPr>
              <a:t>:  Ordering the data from least to greatest, we get: 87,  88,  88,  90,  </a:t>
            </a:r>
            <a:r>
              <a:rPr lang="en-US" sz="1700" b="1" dirty="0" smtClean="0">
                <a:latin typeface="Arial" pitchFamily="34" charset="0"/>
                <a:cs typeface="Arial" pitchFamily="34" charset="0"/>
              </a:rPr>
              <a:t>92</a:t>
            </a:r>
            <a:r>
              <a:rPr lang="en-US" sz="1700" dirty="0" smtClean="0">
                <a:latin typeface="Arial" pitchFamily="34" charset="0"/>
                <a:cs typeface="Arial" pitchFamily="34" charset="0"/>
              </a:rPr>
              <a:t>,  93,  95,  96,  </a:t>
            </a:r>
            <a:r>
              <a:rPr lang="en-US" sz="1700" dirty="0" smtClean="0">
                <a:latin typeface="Arial" pitchFamily="34" charset="0"/>
                <a:cs typeface="Arial" pitchFamily="34" charset="0"/>
              </a:rPr>
              <a:t>98</a:t>
            </a:r>
          </a:p>
          <a:p>
            <a:r>
              <a:rPr lang="en-US" sz="1700" dirty="0" smtClean="0">
                <a:latin typeface="Arial" pitchFamily="34" charset="0"/>
                <a:cs typeface="Arial" pitchFamily="34" charset="0"/>
              </a:rPr>
              <a:t>Answer</a:t>
            </a:r>
            <a:r>
              <a:rPr lang="en-US" sz="1700" dirty="0" smtClean="0">
                <a:latin typeface="Arial" pitchFamily="34" charset="0"/>
                <a:cs typeface="Arial" pitchFamily="34" charset="0"/>
              </a:rPr>
              <a:t>:  The median quiz score was 92. (Four quiz scores were higher than 92 and four were lower.)</a:t>
            </a:r>
            <a:endParaRPr lang="en-US" sz="1700" dirty="0">
              <a:latin typeface="Arial" pitchFamily="34" charset="0"/>
              <a:cs typeface="Arial" pitchFamily="34" charset="0"/>
            </a:endParaRPr>
          </a:p>
        </p:txBody>
      </p:sp>
      <p:sp>
        <p:nvSpPr>
          <p:cNvPr id="4" name="3 Marcador de contenido"/>
          <p:cNvSpPr>
            <a:spLocks noGrp="1"/>
          </p:cNvSpPr>
          <p:nvPr>
            <p:ph sz="half" idx="2"/>
          </p:nvPr>
        </p:nvSpPr>
        <p:spPr>
          <a:xfrm>
            <a:off x="4648200" y="2214553"/>
            <a:ext cx="4038600" cy="4140371"/>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just"/>
            <a:r>
              <a:rPr lang="en-US" sz="2000" dirty="0" smtClean="0">
                <a:latin typeface="Arial" pitchFamily="34" charset="0"/>
                <a:cs typeface="Arial" pitchFamily="34" charset="0"/>
              </a:rPr>
              <a:t>It is </a:t>
            </a:r>
            <a:r>
              <a:rPr lang="en-US" sz="2000" dirty="0" smtClean="0">
                <a:latin typeface="Arial" pitchFamily="34" charset="0"/>
                <a:cs typeface="Arial" pitchFamily="34" charset="0"/>
              </a:rPr>
              <a:t>to gather a demonstration of the scope of knowledge a student has on a subject rather than simply testing the accuracy of their response on a selection of questions</a:t>
            </a:r>
            <a:r>
              <a:rPr lang="en-US" sz="2000" dirty="0" smtClean="0">
                <a:latin typeface="Arial" pitchFamily="34" charset="0"/>
                <a:cs typeface="Arial" pitchFamily="34" charset="0"/>
              </a:rPr>
              <a:t>.</a:t>
            </a:r>
          </a:p>
          <a:p>
            <a:pPr algn="just"/>
            <a:r>
              <a:rPr lang="en-US" sz="2000" dirty="0" smtClean="0">
                <a:latin typeface="Arial" pitchFamily="34" charset="0"/>
                <a:cs typeface="Arial" pitchFamily="34" charset="0"/>
              </a:rPr>
              <a:t>Example:</a:t>
            </a:r>
          </a:p>
          <a:p>
            <a:pPr algn="just"/>
            <a:endParaRPr lang="en-US" sz="2000" dirty="0" smtClean="0">
              <a:latin typeface="Arial" pitchFamily="34" charset="0"/>
              <a:cs typeface="Arial" pitchFamily="34" charset="0"/>
            </a:endParaRPr>
          </a:p>
          <a:p>
            <a:pPr algn="just"/>
            <a:r>
              <a:rPr lang="en-US" sz="1800" dirty="0" smtClean="0"/>
              <a:t> </a:t>
            </a:r>
            <a:r>
              <a:rPr lang="en-US" sz="1800" dirty="0" smtClean="0">
                <a:latin typeface="Arial" pitchFamily="34" charset="0"/>
                <a:cs typeface="Arial" pitchFamily="34" charset="0"/>
              </a:rPr>
              <a:t>Oral </a:t>
            </a:r>
            <a:r>
              <a:rPr lang="en-US" sz="1800" dirty="0" smtClean="0">
                <a:latin typeface="Arial" pitchFamily="34" charset="0"/>
                <a:cs typeface="Arial" pitchFamily="34" charset="0"/>
              </a:rPr>
              <a:t>discussions of the subject matter may be a testing method utilized. </a:t>
            </a:r>
            <a:endParaRPr lang="en-US" sz="1800" dirty="0" smtClean="0">
              <a:latin typeface="Arial" pitchFamily="34" charset="0"/>
              <a:cs typeface="Arial" pitchFamily="34" charset="0"/>
            </a:endParaRPr>
          </a:p>
          <a:p>
            <a:pPr algn="just"/>
            <a:r>
              <a:rPr lang="en-US" sz="1800" dirty="0" smtClean="0">
                <a:latin typeface="Arial" pitchFamily="34" charset="0"/>
                <a:cs typeface="Arial" pitchFamily="34" charset="0"/>
              </a:rPr>
              <a:t>Portfolio Presentation</a:t>
            </a:r>
            <a:endParaRPr lang="en-US" sz="1800" dirty="0" smtClean="0">
              <a:latin typeface="Arial" pitchFamily="34" charset="0"/>
              <a:cs typeface="Arial" pitchFamily="34" charset="0"/>
            </a:endParaRPr>
          </a:p>
          <a:p>
            <a:pPr algn="just"/>
            <a:r>
              <a:rPr lang="en-US" sz="1800" dirty="0" smtClean="0">
                <a:latin typeface="Arial" pitchFamily="34" charset="0"/>
                <a:cs typeface="Arial" pitchFamily="34" charset="0"/>
              </a:rPr>
              <a:t>The </a:t>
            </a:r>
            <a:r>
              <a:rPr lang="en-US" sz="1800" dirty="0" smtClean="0">
                <a:latin typeface="Arial" pitchFamily="34" charset="0"/>
                <a:cs typeface="Arial" pitchFamily="34" charset="0"/>
              </a:rPr>
              <a:t>idea is to challenge not only the student's depth of knowledge on a subject, but how they correlate multiple concepts taught within the curriculum.</a:t>
            </a:r>
            <a:endParaRPr lang="en-US"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b="1" dirty="0" smtClean="0"/>
              <a:t>Practicality       -   Profile</a:t>
            </a:r>
            <a:endParaRPr lang="en-US" b="1" dirty="0"/>
          </a:p>
        </p:txBody>
      </p:sp>
      <p:sp>
        <p:nvSpPr>
          <p:cNvPr id="4" name="3 Marcador de contenido"/>
          <p:cNvSpPr>
            <a:spLocks noGrp="1"/>
          </p:cNvSpPr>
          <p:nvPr>
            <p:ph sz="half" idx="2"/>
          </p:nvPr>
        </p:nvSpPr>
        <p:spPr>
          <a:xfrm>
            <a:off x="4648200" y="1920085"/>
            <a:ext cx="4038600" cy="1794667"/>
          </a:xfrm>
        </p:spPr>
        <p:txBody>
          <a:bodyPr>
            <a:normAutofit/>
          </a:bodyPr>
          <a:lstStyle/>
          <a:p>
            <a:pPr algn="just"/>
            <a:r>
              <a:rPr lang="en-US" sz="2400" dirty="0" smtClean="0">
                <a:latin typeface="Arial" pitchFamily="34" charset="0"/>
                <a:cs typeface="Arial" pitchFamily="34" charset="0"/>
              </a:rPr>
              <a:t>A </a:t>
            </a:r>
            <a:r>
              <a:rPr lang="en-US" sz="2400" dirty="0" smtClean="0">
                <a:latin typeface="Arial" pitchFamily="34" charset="0"/>
                <a:cs typeface="Arial" pitchFamily="34" charset="0"/>
              </a:rPr>
              <a:t>historical register </a:t>
            </a:r>
            <a:r>
              <a:rPr lang="en-US" sz="2400" dirty="0" smtClean="0">
                <a:latin typeface="Arial" pitchFamily="34" charset="0"/>
                <a:cs typeface="Arial" pitchFamily="34" charset="0"/>
              </a:rPr>
              <a:t>of the performance of an individual on a </a:t>
            </a:r>
            <a:r>
              <a:rPr lang="en-US" sz="2400" dirty="0" smtClean="0">
                <a:latin typeface="Arial" pitchFamily="34" charset="0"/>
                <a:cs typeface="Arial" pitchFamily="34" charset="0"/>
              </a:rPr>
              <a:t>group </a:t>
            </a:r>
            <a:r>
              <a:rPr lang="en-US" sz="2400" dirty="0" smtClean="0">
                <a:latin typeface="Arial" pitchFamily="34" charset="0"/>
                <a:cs typeface="Arial" pitchFamily="34" charset="0"/>
              </a:rPr>
              <a:t>of </a:t>
            </a:r>
            <a:r>
              <a:rPr lang="en-US" sz="2400" dirty="0" smtClean="0">
                <a:latin typeface="Arial" pitchFamily="34" charset="0"/>
                <a:cs typeface="Arial" pitchFamily="34" charset="0"/>
              </a:rPr>
              <a:t>assessments.</a:t>
            </a:r>
          </a:p>
          <a:p>
            <a:pPr algn="just"/>
            <a:endParaRPr lang="en-US" sz="2400" dirty="0" smtClean="0">
              <a:latin typeface="Arial" pitchFamily="34" charset="0"/>
              <a:cs typeface="Arial" pitchFamily="34" charset="0"/>
            </a:endParaRPr>
          </a:p>
          <a:p>
            <a:pPr algn="just"/>
            <a:endParaRPr lang="en-US" sz="2400" dirty="0">
              <a:latin typeface="Arial" pitchFamily="34" charset="0"/>
              <a:cs typeface="Arial" pitchFamily="34" charset="0"/>
            </a:endParaRPr>
          </a:p>
        </p:txBody>
      </p:sp>
      <p:pic>
        <p:nvPicPr>
          <p:cNvPr id="10241" name="Picture 1"/>
          <p:cNvPicPr>
            <a:picLocks noGrp="1" noChangeAspect="1" noChangeArrowheads="1"/>
          </p:cNvPicPr>
          <p:nvPr>
            <p:ph sz="half" idx="1"/>
          </p:nvPr>
        </p:nvPicPr>
        <p:blipFill>
          <a:blip r:embed="rId2"/>
          <a:srcRect/>
          <a:stretch>
            <a:fillRect/>
          </a:stretch>
        </p:blipFill>
        <p:spPr bwMode="auto">
          <a:xfrm>
            <a:off x="500034" y="1857364"/>
            <a:ext cx="4038600" cy="2061621"/>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1000100" y="4000504"/>
            <a:ext cx="3143272" cy="2359917"/>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5214942" y="3571876"/>
            <a:ext cx="2954924" cy="278607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t>Psychometrics  -   Rating scale</a:t>
            </a:r>
            <a:endParaRPr lang="en-US" dirty="0"/>
          </a:p>
        </p:txBody>
      </p:sp>
      <p:pic>
        <p:nvPicPr>
          <p:cNvPr id="9217" name="Picture 1"/>
          <p:cNvPicPr>
            <a:picLocks noGrp="1" noChangeAspect="1" noChangeArrowheads="1"/>
          </p:cNvPicPr>
          <p:nvPr>
            <p:ph sz="half" idx="1"/>
          </p:nvPr>
        </p:nvPicPr>
        <p:blipFill>
          <a:blip r:embed="rId2"/>
          <a:srcRect/>
          <a:stretch>
            <a:fillRect/>
          </a:stretch>
        </p:blipFill>
        <p:spPr bwMode="auto">
          <a:xfrm>
            <a:off x="571472" y="2000240"/>
            <a:ext cx="3839805" cy="2966249"/>
          </a:xfrm>
          <a:prstGeom prst="rect">
            <a:avLst/>
          </a:prstGeom>
          <a:noFill/>
          <a:ln w="9525">
            <a:noFill/>
            <a:miter lim="800000"/>
            <a:headEnd/>
            <a:tailEnd/>
          </a:ln>
          <a:effectLst/>
        </p:spPr>
      </p:pic>
      <p:pic>
        <p:nvPicPr>
          <p:cNvPr id="9218" name="Picture 2"/>
          <p:cNvPicPr>
            <a:picLocks noGrp="1" noChangeAspect="1" noChangeArrowheads="1"/>
          </p:cNvPicPr>
          <p:nvPr>
            <p:ph sz="half" idx="2"/>
          </p:nvPr>
        </p:nvPicPr>
        <p:blipFill>
          <a:blip r:embed="rId3"/>
          <a:srcRect/>
          <a:stretch>
            <a:fillRect/>
          </a:stretch>
        </p:blipFill>
        <p:spPr bwMode="auto">
          <a:xfrm>
            <a:off x="4572000" y="2000240"/>
            <a:ext cx="4038600" cy="3028950"/>
          </a:xfrm>
          <a:prstGeom prst="rect">
            <a:avLst/>
          </a:prstGeom>
          <a:noFill/>
          <a:ln w="9525">
            <a:noFill/>
            <a:miter lim="800000"/>
            <a:headEnd/>
            <a:tailEnd/>
          </a:ln>
          <a:effectLst/>
        </p:spPr>
      </p:pic>
      <p:sp>
        <p:nvSpPr>
          <p:cNvPr id="7" name="6 CuadroTexto"/>
          <p:cNvSpPr txBox="1"/>
          <p:nvPr/>
        </p:nvSpPr>
        <p:spPr>
          <a:xfrm>
            <a:off x="4929190" y="5572140"/>
            <a:ext cx="3786214" cy="584775"/>
          </a:xfrm>
          <a:prstGeom prst="rect">
            <a:avLst/>
          </a:prstGeom>
          <a:noFill/>
        </p:spPr>
        <p:txBody>
          <a:bodyPr wrap="square" rtlCol="0">
            <a:spAutoFit/>
          </a:bodyPr>
          <a:lstStyle/>
          <a:p>
            <a:r>
              <a:rPr lang="en-US" sz="1600" dirty="0" smtClean="0">
                <a:latin typeface="Arial" pitchFamily="34" charset="0"/>
                <a:cs typeface="Arial" pitchFamily="34" charset="0"/>
              </a:rPr>
              <a:t>A Rating Scale  indicates a performance level of a specific activity.</a:t>
            </a:r>
            <a:endParaRPr lang="en-US" sz="1600" dirty="0">
              <a:latin typeface="Arial" pitchFamily="34" charset="0"/>
              <a:cs typeface="Arial" pitchFamily="34" charset="0"/>
            </a:endParaRPr>
          </a:p>
        </p:txBody>
      </p:sp>
      <p:sp>
        <p:nvSpPr>
          <p:cNvPr id="8" name="7 CuadroTexto"/>
          <p:cNvSpPr txBox="1"/>
          <p:nvPr/>
        </p:nvSpPr>
        <p:spPr>
          <a:xfrm>
            <a:off x="642910" y="5286388"/>
            <a:ext cx="3857652" cy="1169551"/>
          </a:xfrm>
          <a:prstGeom prst="rect">
            <a:avLst/>
          </a:prstGeom>
          <a:noFill/>
        </p:spPr>
        <p:txBody>
          <a:bodyPr wrap="square" rtlCol="0">
            <a:spAutoFit/>
          </a:bodyPr>
          <a:lstStyle/>
          <a:p>
            <a:r>
              <a:rPr lang="en-US" sz="1400" dirty="0" smtClean="0">
                <a:latin typeface="Arial" pitchFamily="34" charset="0"/>
                <a:cs typeface="Arial" pitchFamily="34" charset="0"/>
              </a:rPr>
              <a:t>The psychometric test is a level playing field: employers value them because they are a fair way of comparing different candidates’ strengths regardless of educational background.</a:t>
            </a:r>
            <a:endParaRPr lang="en-US" sz="14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375</TotalTime>
  <Words>627</Words>
  <Application>Microsoft Office PowerPoint</Application>
  <PresentationFormat>Presentación en pantalla (4:3)</PresentationFormat>
  <Paragraphs>82</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Flujo</vt:lpstr>
      <vt:lpstr> </vt:lpstr>
      <vt:lpstr>Aptitude test    - Assessment</vt:lpstr>
      <vt:lpstr>Choice Questions      Criterion</vt:lpstr>
      <vt:lpstr>Cut score             -      Diagnostic Assessment</vt:lpstr>
      <vt:lpstr>Essay Question -    Evaluation</vt:lpstr>
      <vt:lpstr>Formative Assessment -  Holistic Method</vt:lpstr>
      <vt:lpstr>     Median                Performance based        assessment</vt:lpstr>
      <vt:lpstr>Practicality       -   Profile</vt:lpstr>
      <vt:lpstr>Psychometrics  -   Rating scale</vt:lpstr>
      <vt:lpstr>Referenced tests- Reliable test</vt:lpstr>
      <vt:lpstr>Sampling             Scale</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Marcela</dc:creator>
  <cp:lastModifiedBy>Marcela</cp:lastModifiedBy>
  <cp:revision>26</cp:revision>
  <dcterms:created xsi:type="dcterms:W3CDTF">2015-07-20T22:16:44Z</dcterms:created>
  <dcterms:modified xsi:type="dcterms:W3CDTF">2015-07-22T03:33:55Z</dcterms:modified>
</cp:coreProperties>
</file>